
<file path=[Content_Types].xml><?xml version="1.0" encoding="utf-8"?>
<Types xmlns="http://schemas.openxmlformats.org/package/2006/content-types">
  <Default Extension="jpe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72" r:id="rId3"/>
    <p:sldId id="422" r:id="rId4"/>
    <p:sldId id="392" r:id="rId5"/>
    <p:sldId id="423" r:id="rId6"/>
    <p:sldId id="412" r:id="rId7"/>
    <p:sldId id="541" r:id="rId8"/>
    <p:sldId id="410" r:id="rId9"/>
    <p:sldId id="424" r:id="rId10"/>
    <p:sldId id="490" r:id="rId11"/>
    <p:sldId id="539" r:id="rId12"/>
    <p:sldId id="538" r:id="rId13"/>
    <p:sldId id="495" r:id="rId14"/>
    <p:sldId id="497" r:id="rId15"/>
    <p:sldId id="499" r:id="rId16"/>
    <p:sldId id="408" r:id="rId17"/>
    <p:sldId id="476" r:id="rId18"/>
    <p:sldId id="500" r:id="rId19"/>
    <p:sldId id="501" r:id="rId20"/>
    <p:sldId id="502" r:id="rId21"/>
    <p:sldId id="503" r:id="rId22"/>
    <p:sldId id="504" r:id="rId23"/>
    <p:sldId id="505" r:id="rId24"/>
    <p:sldId id="506" r:id="rId25"/>
    <p:sldId id="507" r:id="rId26"/>
    <p:sldId id="508" r:id="rId27"/>
    <p:sldId id="509" r:id="rId28"/>
    <p:sldId id="510" r:id="rId29"/>
    <p:sldId id="511" r:id="rId30"/>
    <p:sldId id="512" r:id="rId31"/>
    <p:sldId id="513" r:id="rId32"/>
    <p:sldId id="514" r:id="rId33"/>
    <p:sldId id="528" r:id="rId34"/>
    <p:sldId id="515" r:id="rId35"/>
    <p:sldId id="516" r:id="rId36"/>
    <p:sldId id="517" r:id="rId37"/>
    <p:sldId id="519" r:id="rId38"/>
    <p:sldId id="518" r:id="rId39"/>
    <p:sldId id="520" r:id="rId40"/>
    <p:sldId id="523" r:id="rId41"/>
    <p:sldId id="521" r:id="rId42"/>
    <p:sldId id="522" r:id="rId43"/>
    <p:sldId id="524" r:id="rId44"/>
    <p:sldId id="525" r:id="rId45"/>
    <p:sldId id="526" r:id="rId46"/>
    <p:sldId id="527" r:id="rId47"/>
    <p:sldId id="529" r:id="rId48"/>
    <p:sldId id="537" r:id="rId49"/>
    <p:sldId id="530" r:id="rId50"/>
    <p:sldId id="531" r:id="rId51"/>
    <p:sldId id="532" r:id="rId52"/>
    <p:sldId id="533" r:id="rId53"/>
    <p:sldId id="534" r:id="rId54"/>
    <p:sldId id="536" r:id="rId55"/>
    <p:sldId id="535" r:id="rId56"/>
    <p:sldId id="489" r:id="rId57"/>
    <p:sldId id="471" r:id="rId58"/>
    <p:sldId id="542" r:id="rId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47801"/>
    <a:srgbClr val="009900"/>
    <a:srgbClr val="CC0000"/>
    <a:srgbClr val="0000FF"/>
    <a:srgbClr val="00FF00"/>
    <a:srgbClr val="F0F8FF"/>
    <a:srgbClr val="5FDE00"/>
    <a:srgbClr val="09A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27" autoAdjust="0"/>
    <p:restoredTop sz="77609" autoAdjust="0"/>
  </p:normalViewPr>
  <p:slideViewPr>
    <p:cSldViewPr snapToGrid="0">
      <p:cViewPr varScale="1">
        <p:scale>
          <a:sx n="94" d="100"/>
          <a:sy n="94" d="100"/>
        </p:scale>
        <p:origin x="2504" y="11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AFD5C-858C-4CEF-9F68-D2C81CE54E5F}" type="datetimeFigureOut">
              <a:rPr lang="zh-TW" altLang="en-US" smtClean="0"/>
              <a:t>2023/7/17</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82417-D828-4C58-BEBB-77581606BB93}" type="slidenum">
              <a:rPr lang="zh-TW" altLang="en-US" smtClean="0"/>
              <a:t>‹#›</a:t>
            </a:fld>
            <a:endParaRPr lang="zh-TW" altLang="en-US"/>
          </a:p>
        </p:txBody>
      </p:sp>
    </p:spTree>
    <p:extLst>
      <p:ext uri="{BB962C8B-B14F-4D97-AF65-F5344CB8AC3E}">
        <p14:creationId xmlns:p14="http://schemas.microsoft.com/office/powerpoint/2010/main" val="345909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各位口試委員、指導教授好</a:t>
            </a:r>
            <a:endParaRPr lang="en-US" altLang="zh-TW" dirty="0"/>
          </a:p>
          <a:p>
            <a:r>
              <a:rPr lang="zh-TW" altLang="en-US" dirty="0"/>
              <a:t>我是研究生林冠良</a:t>
            </a:r>
            <a:endParaRPr lang="en-US" altLang="zh-TW" dirty="0"/>
          </a:p>
          <a:p>
            <a:r>
              <a:rPr lang="zh-TW" altLang="en-US" dirty="0"/>
              <a:t>這是我的論文題目</a:t>
            </a: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1</a:t>
            </a:fld>
            <a:endParaRPr lang="zh-TW" altLang="en-US"/>
          </a:p>
        </p:txBody>
      </p:sp>
    </p:spTree>
    <p:extLst>
      <p:ext uri="{BB962C8B-B14F-4D97-AF65-F5344CB8AC3E}">
        <p14:creationId xmlns:p14="http://schemas.microsoft.com/office/powerpoint/2010/main" val="387768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目前</a:t>
            </a:r>
            <a:r>
              <a:rPr lang="zh-HK" altLang="zh-TW" sz="1200" dirty="0">
                <a:effectLst/>
                <a:latin typeface="Times New Roman" panose="02020603050405020304" pitchFamily="18" charset="0"/>
                <a:ea typeface="標楷體" panose="03000509000000000000" pitchFamily="65" charset="-120"/>
                <a:cs typeface="Times New Roman" panose="02020603050405020304" pitchFamily="18" charset="0"/>
              </a:rPr>
              <a:t>主流旋轉</a:t>
            </a:r>
            <a:r>
              <a:rPr lang="zh-HK" altLang="en-US" sz="1200" dirty="0">
                <a:effectLst/>
                <a:latin typeface="Times New Roman" panose="02020603050405020304" pitchFamily="18" charset="0"/>
                <a:ea typeface="標楷體" panose="03000509000000000000" pitchFamily="65" charset="-120"/>
                <a:cs typeface="Times New Roman" panose="02020603050405020304" pitchFamily="18" charset="0"/>
              </a:rPr>
              <a:t>物件辨識模型</a:t>
            </a:r>
            <a:r>
              <a:rPr lang="zh-HK" altLang="zh-TW" sz="1200" dirty="0">
                <a:effectLst/>
                <a:latin typeface="Times New Roman" panose="02020603050405020304" pitchFamily="18" charset="0"/>
                <a:ea typeface="標楷體" panose="03000509000000000000" pitchFamily="65" charset="-120"/>
                <a:cs typeface="Times New Roman" panose="02020603050405020304" pitchFamily="18" charset="0"/>
              </a:rPr>
              <a:t>，最</a:t>
            </a:r>
            <a:r>
              <a:rPr lang="zh-HK" altLang="en-US" sz="1200" dirty="0">
                <a:effectLst/>
                <a:latin typeface="Times New Roman" panose="02020603050405020304" pitchFamily="18" charset="0"/>
                <a:ea typeface="標楷體" panose="03000509000000000000" pitchFamily="65" charset="-120"/>
                <a:cs typeface="Times New Roman" panose="02020603050405020304" pitchFamily="18" charset="0"/>
              </a:rPr>
              <a:t>常見的都是基於迴歸的方法，</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當中不同模型也使用不同數量的參數</a:t>
            </a:r>
            <a:endParaRPr lang="en-US" altLang="zh-HK"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現在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ppt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上面的是使用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個參數的類型，模型最後迴歸出的</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個值分別為</a:t>
            </a:r>
            <a:r>
              <a:rPr lang="en-US" altLang="zh-TW" sz="1200" dirty="0" err="1">
                <a:effectLst/>
                <a:latin typeface="Times New Roman" panose="02020603050405020304" pitchFamily="18" charset="0"/>
                <a:ea typeface="標楷體" panose="03000509000000000000" pitchFamily="65" charset="-120"/>
                <a:cs typeface="Times New Roman" panose="02020603050405020304" pitchFamily="18" charset="0"/>
              </a:rPr>
              <a:t>xywh</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跟旋轉物件的角度值，其中角度值也有不同的表示法</a:t>
            </a:r>
            <a:b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b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10</a:t>
            </a:fld>
            <a:endParaRPr lang="zh-TW" altLang="en-US"/>
          </a:p>
        </p:txBody>
      </p:sp>
    </p:spTree>
    <p:extLst>
      <p:ext uri="{BB962C8B-B14F-4D97-AF65-F5344CB8AC3E}">
        <p14:creationId xmlns:p14="http://schemas.microsoft.com/office/powerpoint/2010/main" val="1414829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那除了使用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個參數以外呢，另一種常見的是使用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個參數，</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個參數分別由物體的</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個角點座標組成，像圖中</a:t>
            </a:r>
            <a:r>
              <a:rPr lang="en-US" altLang="zh-TW" sz="1200" dirty="0" err="1">
                <a:effectLst/>
                <a:latin typeface="Times New Roman" panose="02020603050405020304" pitchFamily="18" charset="0"/>
                <a:ea typeface="標楷體" panose="03000509000000000000" pitchFamily="65" charset="-120"/>
                <a:cs typeface="Times New Roman" panose="02020603050405020304" pitchFamily="18" charset="0"/>
              </a:rPr>
              <a:t>TextBoxes</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的做法，</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則是讓模型直接回歸出旋轉物體的</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個角點座標</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那在讓</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model</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多迴歸一個角度值之外，也會需要對</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loss function</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進行因應角度預測的修改</a:t>
            </a:r>
            <a:b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b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11</a:t>
            </a:fld>
            <a:endParaRPr lang="zh-TW" altLang="en-US"/>
          </a:p>
        </p:txBody>
      </p:sp>
    </p:spTree>
    <p:extLst>
      <p:ext uri="{BB962C8B-B14F-4D97-AF65-F5344CB8AC3E}">
        <p14:creationId xmlns:p14="http://schemas.microsoft.com/office/powerpoint/2010/main" val="193641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sz="1800" dirty="0" err="1">
                    <a:effectLst/>
                    <a:latin typeface="Times New Roman" panose="02020603050405020304" pitchFamily="18" charset="0"/>
                    <a:ea typeface="BiauKaiTC Regular" panose="03000500000000000000" pitchFamily="66" charset="-120"/>
                  </a:rPr>
                  <a:t>所以Yang</a:t>
                </a:r>
                <a:r>
                  <a:rPr lang="en-US" sz="1800" dirty="0">
                    <a:effectLst/>
                    <a:latin typeface="Times New Roman" panose="02020603050405020304" pitchFamily="18" charset="0"/>
                    <a:ea typeface="BiauKaiTC Regular" panose="03000500000000000000" pitchFamily="66" charset="-120"/>
                  </a:rPr>
                  <a:t> Xue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等人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19</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年提出</a:t>
                </a:r>
                <a:r>
                  <a:rPr lang="en-US" sz="1800" dirty="0" err="1">
                    <a:effectLst/>
                    <a:latin typeface="Times New Roman" panose="02020603050405020304" pitchFamily="18" charset="0"/>
                    <a:ea typeface="BiauKaiTC Regular" panose="03000500000000000000" pitchFamily="66" charset="-120"/>
                  </a:rPr>
                  <a:t>SCRDet去對loss</a:t>
                </a:r>
                <a:r>
                  <a:rPr lang="en-US" sz="1800" dirty="0">
                    <a:effectLst/>
                    <a:latin typeface="Times New Roman" panose="02020603050405020304" pitchFamily="18" charset="0"/>
                    <a:ea typeface="BiauKaiTC Regular" panose="03000500000000000000" pitchFamily="66" charset="-120"/>
                  </a:rPr>
                  <a:t> </a:t>
                </a:r>
                <a:r>
                  <a:rPr lang="en-US" sz="1800" dirty="0" err="1">
                    <a:effectLst/>
                    <a:latin typeface="Times New Roman" panose="02020603050405020304" pitchFamily="18" charset="0"/>
                    <a:ea typeface="BiauKaiTC Regular" panose="03000500000000000000" pitchFamily="66" charset="-120"/>
                  </a:rPr>
                  <a:t>function進行調整</a:t>
                </a:r>
                <a:endParaRPr lang="en-US"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en-US" sz="1800" dirty="0" err="1">
                    <a:effectLst/>
                    <a:latin typeface="Times New Roman" panose="02020603050405020304" pitchFamily="18" charset="0"/>
                    <a:ea typeface="BiauKaiTC Regular" panose="03000500000000000000" pitchFamily="66" charset="-120"/>
                  </a:rPr>
                  <a:t>幫傳統的Smooth</a:t>
                </a:r>
                <a:r>
                  <a:rPr lang="en-US" sz="1800" dirty="0">
                    <a:effectLst/>
                    <a:latin typeface="Times New Roman" panose="02020603050405020304" pitchFamily="18" charset="0"/>
                    <a:ea typeface="BiauKaiTC Regular" panose="03000500000000000000" pitchFamily="66" charset="-120"/>
                  </a:rPr>
                  <a:t> L1</a:t>
                </a:r>
                <a:r>
                  <a:rPr lang="zh-TW" altLang="en-US" sz="1800" dirty="0">
                    <a:effectLst/>
                    <a:latin typeface="Times New Roman" panose="02020603050405020304" pitchFamily="18" charset="0"/>
                    <a:ea typeface="BiauKaiTC Regular" panose="03000500000000000000" pitchFamily="66" charset="-120"/>
                  </a:rPr>
                  <a:t> </a:t>
                </a:r>
                <a:r>
                  <a:rPr lang="en-US" altLang="zh-TW" sz="1800" dirty="0">
                    <a:effectLst/>
                    <a:latin typeface="Times New Roman" panose="02020603050405020304" pitchFamily="18" charset="0"/>
                    <a:ea typeface="BiauKaiTC Regular" panose="03000500000000000000" pitchFamily="66" charset="-120"/>
                  </a:rPr>
                  <a:t>loss function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加入了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一個新的</a:t>
                </a:r>
                <a:r>
                  <a:rPr lang="en-US" sz="1800" dirty="0" err="1">
                    <a:effectLst/>
                    <a:latin typeface="Times New Roman" panose="02020603050405020304" pitchFamily="18" charset="0"/>
                    <a:ea typeface="BiauKaiTC Regular" panose="03000500000000000000" pitchFamily="66" charset="-120"/>
                  </a:rPr>
                  <a:t>IoU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的常數</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邊界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情況下，近似於</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用這個方式去解決角度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值在邊界狀況爆增的情形</a:t>
                </a:r>
                <a:endParaRPr lang="zh-TW" altLang="en-US" dirty="0"/>
              </a:p>
            </p:txBody>
          </p:sp>
        </mc:Choice>
        <mc:Fallback xmlns="">
          <p:sp>
            <p:nvSpPr>
              <p:cNvPr id="3" name="備忘稿版面配置區 2"/>
              <p:cNvSpPr>
                <a:spLocks noGrp="1"/>
              </p:cNvSpPr>
              <p:nvPr>
                <p:ph type="body" idx="1"/>
              </p:nvPr>
            </p:nvSpPr>
            <p:spPr/>
            <p:txBody>
              <a:bodyPr/>
              <a:lstStyle/>
              <a:p>
                <a:r>
                  <a:rPr lang="zh-TW" altLang="zh-TW" sz="1800" dirty="0">
                    <a:effectLst/>
                    <a:ea typeface="Times New Roman" panose="02020603050405020304" pitchFamily="18" charset="0"/>
                  </a:rPr>
                  <a:t>2015</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年由</a:t>
                </a:r>
                <a:r>
                  <a:rPr lang="zh-TW" altLang="zh-TW" sz="1800" dirty="0">
                    <a:effectLst/>
                    <a:ea typeface="Times New Roman" panose="02020603050405020304" pitchFamily="18" charset="0"/>
                  </a:rPr>
                  <a:t>Jonathan Long</a:t>
                </a:r>
                <a:endParaRPr lang="en-US" altLang="zh-TW" sz="1800" dirty="0">
                  <a:effectLst/>
                  <a:ea typeface="Times New Roman" panose="02020603050405020304" pitchFamily="18" charset="0"/>
                </a:endParaRPr>
              </a:p>
              <a:p>
                <a:endParaRPr lang="en-US" altLang="zh-TW" sz="1800" dirty="0">
                  <a:effectLst/>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完全卷積</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保留了卷積神網路的主幹</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全連結層替換成</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卷積層以及上採樣</a:t>
                </a:r>
                <a:r>
                  <a:rPr lang="zh-TW" altLang="zh-TW" sz="1800" dirty="0">
                    <a:effectLst/>
                    <a:ea typeface="Times New Roman" panose="02020603050405020304" pitchFamily="18" charset="0"/>
                  </a:rPr>
                  <a:t>(upsample)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任意尺寸的圖片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最後一層的卷積層上</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反卷積的上採樣</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12</a:t>
            </a:fld>
            <a:endParaRPr lang="zh-TW" altLang="en-US"/>
          </a:p>
        </p:txBody>
      </p:sp>
    </p:spTree>
    <p:extLst>
      <p:ext uri="{BB962C8B-B14F-4D97-AF65-F5344CB8AC3E}">
        <p14:creationId xmlns:p14="http://schemas.microsoft.com/office/powerpoint/2010/main" val="353701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a:t>
                </a:r>
                <a:r>
                  <a:rPr lang="en-US" altLang="zh-TW" dirty="0"/>
                  <a:t>21</a:t>
                </a:r>
                <a:r>
                  <a:rPr lang="zh-TW" altLang="en-US" dirty="0"/>
                  <a:t>年</a:t>
                </a:r>
                <a:r>
                  <a:rPr lang="en-US" altLang="zh-TW" dirty="0"/>
                  <a:t>Yang Xue</a:t>
                </a:r>
                <a:r>
                  <a:rPr lang="zh-TW" altLang="en-US" dirty="0"/>
                  <a:t>又提出</a:t>
                </a:r>
                <a:r>
                  <a:rPr lang="en-US" altLang="zh-TW" dirty="0"/>
                  <a:t>GWD loss</a:t>
                </a:r>
                <a:r>
                  <a:rPr lang="zh-TW" altLang="en-US" dirty="0"/>
                  <a:t>，直接換了一個形式去處理角度的</a:t>
                </a:r>
                <a:r>
                  <a:rPr lang="en-US" altLang="zh-TW" dirty="0"/>
                  <a:t>loss</a:t>
                </a:r>
              </a:p>
              <a:p>
                <a:r>
                  <a:rPr lang="zh-TW" altLang="en-US" dirty="0"/>
                  <a:t>直接把模型預測的旋轉框形近似成一個</a:t>
                </a:r>
                <a:r>
                  <a:rPr lang="en-US" altLang="zh-TW" dirty="0"/>
                  <a:t>2d</a:t>
                </a:r>
                <a:r>
                  <a:rPr lang="zh-TW" altLang="en-US" dirty="0"/>
                  <a:t>的高斯分佈，然後計算高斯分佈之間的</a:t>
                </a:r>
                <a:r>
                  <a:rPr lang="en-US" altLang="zh-TW" dirty="0"/>
                  <a:t>Wasserstein</a:t>
                </a:r>
                <a:r>
                  <a:rPr lang="zh-TW" altLang="en-US" dirty="0"/>
                  <a:t>距離來做為</a:t>
                </a:r>
                <a:r>
                  <a:rPr lang="en-US" altLang="zh-TW" dirty="0"/>
                  <a:t>loss</a:t>
                </a:r>
              </a:p>
              <a:p>
                <a:r>
                  <a:rPr lang="zh-TW" altLang="en-US" dirty="0"/>
                  <a:t>那也因為轉成高斯分佈後就不會有角度表示法跟角度值的存在，所以進而解決了旋轉物件常見的邊的互換性跟角度週期性的問題</a:t>
                </a:r>
                <a:endParaRPr lang="en-US" altLang="zh-TW" dirty="0"/>
              </a:p>
            </p:txBody>
          </p:sp>
        </mc:Choice>
        <mc:Fallback xmlns="">
          <p:sp>
            <p:nvSpPr>
              <p:cNvPr id="3" name="備忘稿版面配置區 2"/>
              <p:cNvSpPr>
                <a:spLocks noGrp="1"/>
              </p:cNvSpPr>
              <p:nvPr>
                <p:ph type="body" idx="1"/>
              </p:nvPr>
            </p:nvSpPr>
            <p:spPr/>
            <p:txBody>
              <a:bodyPr/>
              <a:lstStyle/>
              <a:p>
                <a:r>
                  <a:rPr lang="zh-TW" altLang="zh-TW" sz="1800" dirty="0">
                    <a:effectLst/>
                    <a:ea typeface="Times New Roman" panose="02020603050405020304" pitchFamily="18" charset="0"/>
                  </a:rPr>
                  <a:t>2015</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年由</a:t>
                </a:r>
                <a:r>
                  <a:rPr lang="zh-TW" altLang="zh-TW" sz="1800" dirty="0">
                    <a:effectLst/>
                    <a:ea typeface="Times New Roman" panose="02020603050405020304" pitchFamily="18" charset="0"/>
                  </a:rPr>
                  <a:t>Jonathan Long</a:t>
                </a:r>
                <a:endParaRPr lang="en-US" altLang="zh-TW" sz="1800" dirty="0">
                  <a:effectLst/>
                  <a:ea typeface="Times New Roman" panose="02020603050405020304" pitchFamily="18" charset="0"/>
                </a:endParaRPr>
              </a:p>
              <a:p>
                <a:endParaRPr lang="en-US" altLang="zh-TW" sz="1800" dirty="0">
                  <a:effectLst/>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完全卷積</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保留了卷積神網路的主幹</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全連結層替換成</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卷積層以及上採樣</a:t>
                </a:r>
                <a:r>
                  <a:rPr lang="zh-TW" altLang="zh-TW" sz="1800" dirty="0">
                    <a:effectLst/>
                    <a:ea typeface="Times New Roman" panose="02020603050405020304" pitchFamily="18" charset="0"/>
                  </a:rPr>
                  <a:t>(upsample)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任意尺寸的圖片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最後一層的卷積層上</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反卷積的上採樣</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13</a:t>
            </a:fld>
            <a:endParaRPr lang="zh-TW" altLang="en-US"/>
          </a:p>
        </p:txBody>
      </p:sp>
    </p:spTree>
    <p:extLst>
      <p:ext uri="{BB962C8B-B14F-4D97-AF65-F5344CB8AC3E}">
        <p14:creationId xmlns:p14="http://schemas.microsoft.com/office/powerpoint/2010/main" val="402428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下一章節</a:t>
            </a: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說明本論文所使用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基礎模型</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跟他的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優點，</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然後</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接著介紹我們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修改方法</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14</a:t>
            </a:fld>
            <a:endParaRPr lang="zh-TW" altLang="en-US"/>
          </a:p>
        </p:txBody>
      </p:sp>
    </p:spTree>
    <p:extLst>
      <p:ext uri="{BB962C8B-B14F-4D97-AF65-F5344CB8AC3E}">
        <p14:creationId xmlns:p14="http://schemas.microsoft.com/office/powerpoint/2010/main" val="3711139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那這是我們整體的流程圖，可以看到我們在訓練資料中多加入了物件角度值</a:t>
            </a:r>
            <a:endParaRPr lang="en-US" altLang="zh-TW" dirty="0"/>
          </a:p>
          <a:p>
            <a:r>
              <a:rPr lang="zh-TW" altLang="en-US" dirty="0"/>
              <a:t>之後再輸入進我們修改的模型後，再利用修改後的模型對</a:t>
            </a:r>
            <a:r>
              <a:rPr lang="en-US" altLang="zh-TW" dirty="0"/>
              <a:t>dataset</a:t>
            </a:r>
            <a:r>
              <a:rPr lang="zh-TW" altLang="en-US" dirty="0"/>
              <a:t>進行</a:t>
            </a:r>
            <a:r>
              <a:rPr lang="en-US" altLang="zh-TW" dirty="0"/>
              <a:t>inference</a:t>
            </a:r>
            <a:r>
              <a:rPr lang="zh-TW" altLang="en-US" dirty="0"/>
              <a:t>的動作</a:t>
            </a:r>
            <a:endParaRPr lang="en-US" altLang="zh-TW" dirty="0"/>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15</a:t>
            </a:fld>
            <a:endParaRPr lang="zh-TW" altLang="en-US"/>
          </a:p>
        </p:txBody>
      </p:sp>
    </p:spTree>
    <p:extLst>
      <p:ext uri="{BB962C8B-B14F-4D97-AF65-F5344CB8AC3E}">
        <p14:creationId xmlns:p14="http://schemas.microsoft.com/office/powerpoint/2010/main" val="359141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基礎模型上</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我們選</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擇的是</a:t>
            </a:r>
            <a:r>
              <a:rPr lang="en-US" sz="1200" dirty="0" err="1">
                <a:effectLst/>
                <a:latin typeface="Times New Roman" panose="02020603050405020304" pitchFamily="18" charset="0"/>
                <a:ea typeface="BiauKaiTC Regular" panose="03000500000000000000" pitchFamily="66" charset="-120"/>
              </a:rPr>
              <a:t>去</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年由</a:t>
            </a:r>
            <a:r>
              <a:rPr lang="en-US" sz="1200" dirty="0" err="1">
                <a:effectLst/>
                <a:latin typeface="Times New Roman" panose="02020603050405020304" pitchFamily="18" charset="0"/>
                <a:ea typeface="BiauKaiTC Regular" panose="03000500000000000000" pitchFamily="66" charset="-120"/>
              </a:rPr>
              <a:t>王建堯博士</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等人提出的</a:t>
            </a:r>
            <a:r>
              <a:rPr lang="en-US" sz="1200" dirty="0">
                <a:effectLst/>
                <a:latin typeface="Times New Roman" panose="02020603050405020304" pitchFamily="18" charset="0"/>
                <a:ea typeface="BiauKaiTC Regular" panose="03000500000000000000" pitchFamily="66" charset="-120"/>
              </a:rPr>
              <a:t>YOLOv7</a:t>
            </a:r>
            <a:endPar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而</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幾個對模型的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方法包含以下</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三</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點</a:t>
            </a:r>
            <a:r>
              <a:rPr lang="en-TW" dirty="0">
                <a:effectLst/>
              </a:rPr>
              <a:t> </a:t>
            </a:r>
            <a:endPar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16</a:t>
            </a:fld>
            <a:endParaRPr lang="zh-TW" altLang="en-US"/>
          </a:p>
        </p:txBody>
      </p:sp>
    </p:spTree>
    <p:extLst>
      <p:ext uri="{BB962C8B-B14F-4D97-AF65-F5344CB8AC3E}">
        <p14:creationId xmlns:p14="http://schemas.microsoft.com/office/powerpoint/2010/main" val="1615620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Neue" panose="02000503000000020004" pitchFamily="2" charset="0"/>
                  </a:rPr>
                  <a:t>設計新的模型重參數化的方法，作者發現</a:t>
                </a:r>
                <a:r>
                  <a:rPr lang="en-US" dirty="0" err="1">
                    <a:effectLst/>
                    <a:latin typeface="Helvetica Neue" panose="02000503000000020004" pitchFamily="2" charset="0"/>
                  </a:rPr>
                  <a:t>RepConv當</a:t>
                </a:r>
                <a:r>
                  <a:rPr lang="zh-TW" altLang="en-US" dirty="0">
                    <a:effectLst/>
                    <a:latin typeface="Helvetica Neue" panose="02000503000000020004" pitchFamily="2" charset="0"/>
                  </a:rPr>
                  <a:t>中的</a:t>
                </a:r>
                <a:r>
                  <a:rPr lang="en-US" dirty="0">
                    <a:effectLst/>
                    <a:latin typeface="Helvetica Neue" panose="02000503000000020004" pitchFamily="2" charset="0"/>
                  </a:rPr>
                  <a:t>identity</a:t>
                </a:r>
                <a:r>
                  <a:rPr lang="zh-TW" altLang="en-US" dirty="0">
                    <a:effectLst/>
                    <a:latin typeface="Helvetica Neue" panose="02000503000000020004" pitchFamily="2" charset="0"/>
                  </a:rPr>
                  <a:t>連接破壞了</a:t>
                </a:r>
                <a:r>
                  <a:rPr lang="en-US" dirty="0" err="1">
                    <a:effectLst/>
                    <a:latin typeface="Helvetica Neue" panose="02000503000000020004" pitchFamily="2" charset="0"/>
                  </a:rPr>
                  <a:t>ResNet當</a:t>
                </a:r>
                <a:r>
                  <a:rPr lang="zh-TW" altLang="en-US" dirty="0">
                    <a:effectLst/>
                    <a:latin typeface="Helvetica Neue" panose="02000503000000020004" pitchFamily="2" charset="0"/>
                  </a:rPr>
                  <a:t>中的殘差跟</a:t>
                </a:r>
                <a:r>
                  <a:rPr lang="en-US" dirty="0" err="1">
                    <a:effectLst/>
                    <a:latin typeface="Helvetica Neue" panose="02000503000000020004" pitchFamily="2" charset="0"/>
                  </a:rPr>
                  <a:t>Denset</a:t>
                </a:r>
                <a:r>
                  <a:rPr lang="zh-TW" altLang="en-US" dirty="0">
                    <a:effectLst/>
                    <a:latin typeface="Helvetica Neue" panose="02000503000000020004" pitchFamily="2" charset="0"/>
                  </a:rPr>
                  <a:t>中的串聯</a:t>
                </a:r>
                <a:endParaRPr lang="en-US" altLang="zh-TW"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Neue" panose="02000503000000020004" pitchFamily="2" charset="0"/>
                  </a:rPr>
                  <a:t>所以提出使用右下角去除掉</a:t>
                </a:r>
                <a:r>
                  <a:rPr lang="en-US" dirty="0" err="1">
                    <a:effectLst/>
                    <a:latin typeface="Helvetica Neue" panose="02000503000000020004" pitchFamily="2" charset="0"/>
                  </a:rPr>
                  <a:t>indentity</a:t>
                </a:r>
                <a:r>
                  <a:rPr lang="zh-TW" altLang="en-US" dirty="0">
                    <a:effectLst/>
                    <a:latin typeface="Helvetica Neue" panose="02000503000000020004" pitchFamily="2" charset="0"/>
                  </a:rPr>
                  <a:t>連接的</a:t>
                </a:r>
                <a:r>
                  <a:rPr lang="en-US" dirty="0" err="1">
                    <a:effectLst/>
                    <a:latin typeface="Helvetica Neue" panose="02000503000000020004" pitchFamily="2" charset="0"/>
                  </a:rPr>
                  <a:t>RepConvN</a:t>
                </a:r>
                <a:r>
                  <a:rPr lang="zh-TW" altLang="en-US" dirty="0">
                    <a:effectLst/>
                    <a:latin typeface="Helvetica Neue" panose="02000503000000020004" pitchFamily="2" charset="0"/>
                  </a:rPr>
                  <a:t>設計網絡架構來維持</a:t>
                </a:r>
                <a:r>
                  <a:rPr lang="en-US" altLang="zh-TW" dirty="0">
                    <a:effectLst/>
                    <a:latin typeface="Helvetica Neue" panose="02000503000000020004" pitchFamily="2" charset="0"/>
                  </a:rPr>
                  <a:t>model</a:t>
                </a:r>
                <a:r>
                  <a:rPr lang="zh-TW" altLang="en-US" dirty="0">
                    <a:effectLst/>
                    <a:latin typeface="Helvetica Neue" panose="02000503000000020004" pitchFamily="2" charset="0"/>
                  </a:rPr>
                  <a:t>的架構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17</a:t>
            </a:fld>
            <a:endParaRPr lang="zh-TW" altLang="en-US"/>
          </a:p>
        </p:txBody>
      </p:sp>
    </p:spTree>
    <p:extLst>
      <p:ext uri="{BB962C8B-B14F-4D97-AF65-F5344CB8AC3E}">
        <p14:creationId xmlns:p14="http://schemas.microsoft.com/office/powerpoint/2010/main" val="181296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新的動態標籤分配策略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，現在目前大多演算法在分類訓練的時候呢，都是把主導頭跟輔助頭獨立開來，</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作者在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中提出兩種新的方法，將主導頭的預測結果同時指引輔助頭跟主導頭的標籤分配方法</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左邊第一種是</a:t>
                </a:r>
                <a:r>
                  <a:rPr lang="en-US" sz="1800" dirty="0">
                    <a:effectLst/>
                    <a:latin typeface="Times New Roman" panose="02020603050405020304" pitchFamily="18" charset="0"/>
                    <a:ea typeface="BiauKaiTC Regular" panose="03000500000000000000" pitchFamily="66" charset="-120"/>
                  </a:rPr>
                  <a:t>Lead head guided label assigner</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讓學習能力較強的主導頭去生成</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soft label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作為目標訓練模型</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那也因為主導頭已經利用預測結果去指引輔助頭了，所以輔助頭已經學習到主導頭已經學過的資訊，所以可以讓</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主導頭更</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專注在沒有</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習</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到的殘差資訊</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右邊第二種</a:t>
                </a:r>
                <a:r>
                  <a:rPr lang="en-US" sz="1800" dirty="0">
                    <a:effectLst/>
                    <a:latin typeface="Times New Roman" panose="02020603050405020304" pitchFamily="18" charset="0"/>
                    <a:ea typeface="BiauKaiTC Regular" panose="03000500000000000000" pitchFamily="66" charset="-120"/>
                  </a:rPr>
                  <a:t>Coarse-to-fine lead head guided label assigner</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將左邊方法中的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soft label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再分為</a:t>
                </a:r>
                <a:r>
                  <a:rPr lang="en-US" sz="1800" dirty="0">
                    <a:effectLst/>
                    <a:latin typeface="Times New Roman" panose="02020603050405020304" pitchFamily="18" charset="0"/>
                    <a:ea typeface="BiauKaiTC Regular" panose="03000500000000000000" pitchFamily="66" charset="-120"/>
                  </a:rPr>
                  <a:t>Coarse label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en-US" sz="1800" dirty="0">
                    <a:effectLst/>
                    <a:latin typeface="Times New Roman" panose="02020603050405020304" pitchFamily="18" charset="0"/>
                    <a:ea typeface="BiauKaiTC Regular" panose="03000500000000000000" pitchFamily="66" charset="-120"/>
                  </a:rPr>
                  <a:t>Fine label</a:t>
                </a:r>
                <a:endParaRPr lang="en-US"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sz="1800" dirty="0" err="1">
                    <a:effectLst/>
                    <a:latin typeface="Times New Roman" panose="02020603050405020304" pitchFamily="18" charset="0"/>
                    <a:ea typeface="BiauKaiTC Regular" panose="03000500000000000000" pitchFamily="66" charset="-120"/>
                  </a:rPr>
                  <a:t>在Coarse</a:t>
                </a:r>
                <a:r>
                  <a:rPr lang="en-US" sz="1800" dirty="0">
                    <a:effectLst/>
                    <a:latin typeface="Times New Roman" panose="02020603050405020304" pitchFamily="18" charset="0"/>
                    <a:ea typeface="BiauKaiTC Regular" panose="03000500000000000000" pitchFamily="66" charset="-120"/>
                  </a:rPr>
                  <a:t> label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放寬對</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positive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的限制，讓更多</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grid</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裡面的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object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被</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視為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positive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提供給</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學習能力較差的輔助頭</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學習</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sz="1800" dirty="0">
                    <a:effectLst/>
                    <a:latin typeface="Times New Roman" panose="02020603050405020304" pitchFamily="18" charset="0"/>
                    <a:ea typeface="BiauKaiTC Regular" panose="03000500000000000000" pitchFamily="66" charset="-120"/>
                  </a:rPr>
                  <a:t>Fine label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則用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在學習能力強的主導頭上，讓主導頭作為領導學習的角色</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18</a:t>
            </a:fld>
            <a:endParaRPr lang="zh-TW" altLang="en-US"/>
          </a:p>
        </p:txBody>
      </p:sp>
    </p:spTree>
    <p:extLst>
      <p:ext uri="{BB962C8B-B14F-4D97-AF65-F5344CB8AC3E}">
        <p14:creationId xmlns:p14="http://schemas.microsoft.com/office/powerpoint/2010/main" val="1240104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en-US" altLang="zh-TW" dirty="0"/>
                  <a:t>3.</a:t>
                </a:r>
                <a:r>
                  <a:rPr lang="zh-TW" altLang="en-US" dirty="0"/>
                  <a:t>基於串聯的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模型縮放</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可以從上圖看到，當基於串聯的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進行深度縮放的時候，</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computational block</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output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寬度也會增加，讓後面</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transition layer</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寬度也同樣增加</a:t>
                </a:r>
                <a:endParaRPr lang="en-TW"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作者也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新的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相對應</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基於串聯的複合縮放方法</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，在深度縮放完後，計算</a:t>
                </a:r>
                <a:r>
                  <a:rPr lang="en-US" sz="1800" dirty="0">
                    <a:effectLst/>
                    <a:latin typeface="Times New Roman" panose="02020603050405020304" pitchFamily="18" charset="0"/>
                    <a:ea typeface="BiauKaiTC Regular" panose="03000500000000000000" pitchFamily="66" charset="-120"/>
                  </a:rPr>
                  <a:t>Computational block</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output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的變化量，並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依照</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變化量對</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transmission layer</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sz="1800" dirty="0">
                    <a:effectLst/>
                    <a:latin typeface="Times New Roman" panose="02020603050405020304" pitchFamily="18" charset="0"/>
                    <a:ea typeface="BiauKaiTC Regular" panose="03000500000000000000" pitchFamily="66" charset="-120"/>
                  </a:rPr>
                  <a:t>Transition layer</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寬度進行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縮放</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19</a:t>
            </a:fld>
            <a:endParaRPr lang="zh-TW" altLang="en-US"/>
          </a:p>
        </p:txBody>
      </p:sp>
    </p:spTree>
    <p:extLst>
      <p:ext uri="{BB962C8B-B14F-4D97-AF65-F5344CB8AC3E}">
        <p14:creationId xmlns:p14="http://schemas.microsoft.com/office/powerpoint/2010/main" val="421955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2</a:t>
            </a:fld>
            <a:endParaRPr lang="zh-TW" altLang="en-US"/>
          </a:p>
        </p:txBody>
      </p:sp>
    </p:spTree>
    <p:extLst>
      <p:ext uri="{BB962C8B-B14F-4D97-AF65-F5344CB8AC3E}">
        <p14:creationId xmlns:p14="http://schemas.microsoft.com/office/powerpoint/2010/main" val="399410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基於</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以上的修改</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優化</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a:t>
                </a:r>
                <a:r>
                  <a:rPr lang="en-US" sz="1800" dirty="0">
                    <a:effectLst/>
                    <a:latin typeface="Times New Roman" panose="02020603050405020304" pitchFamily="18" charset="0"/>
                    <a:ea typeface="BiauKaiTC Regular" panose="03000500000000000000" pitchFamily="66" charset="-12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之前的</a:t>
                </a:r>
                <a:r>
                  <a:rPr lang="en-US" sz="1800" dirty="0">
                    <a:effectLst/>
                    <a:latin typeface="Times New Roman" panose="02020603050405020304" pitchFamily="18" charset="0"/>
                    <a:ea typeface="BiauKaiTC Regular" panose="03000500000000000000" pitchFamily="66" charset="-120"/>
                  </a:rPr>
                  <a:t>State of the Art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real time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物件辨識</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相比</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起來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降低了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百分之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40</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參數量、</a:t>
                </a:r>
                <a:r>
                  <a:rPr lang="en-US" sz="1800" dirty="0" err="1">
                    <a:effectLst/>
                    <a:latin typeface="Times New Roman" panose="02020603050405020304" pitchFamily="18" charset="0"/>
                    <a:ea typeface="BiauKaiTC Regular" panose="03000500000000000000" pitchFamily="66" charset="-120"/>
                  </a:rPr>
                  <a:t>一半的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每秒浮點運算次數（</a:t>
                </a:r>
                <a:r>
                  <a:rPr lang="en-US" sz="1800" dirty="0">
                    <a:effectLst/>
                    <a:latin typeface="Times New Roman" panose="02020603050405020304" pitchFamily="18" charset="0"/>
                    <a:ea typeface="BiauKaiTC Regular" panose="03000500000000000000" pitchFamily="66" charset="-120"/>
                  </a:rPr>
                  <a:t>FLOPs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有</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更快的推理速度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跟更高的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準確率</a:t>
                </a:r>
                <a:r>
                  <a:rPr lang="en-TW" dirty="0">
                    <a:effectLst/>
                  </a:rPr>
                  <a:t> </a:t>
                </a:r>
                <a:endPar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20</a:t>
            </a:fld>
            <a:endParaRPr lang="zh-TW" altLang="en-US"/>
          </a:p>
        </p:txBody>
      </p:sp>
    </p:spTree>
    <p:extLst>
      <p:ext uri="{BB962C8B-B14F-4D97-AF65-F5344CB8AC3E}">
        <p14:creationId xmlns:p14="http://schemas.microsoft.com/office/powerpoint/2010/main" val="29101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下一部分為我們在角度偵測的實驗方法</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21</a:t>
            </a:fld>
            <a:endParaRPr lang="zh-TW" altLang="en-US"/>
          </a:p>
        </p:txBody>
      </p:sp>
    </p:spTree>
    <p:extLst>
      <p:ext uri="{BB962C8B-B14F-4D97-AF65-F5344CB8AC3E}">
        <p14:creationId xmlns:p14="http://schemas.microsoft.com/office/powerpoint/2010/main" val="410725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我們在</a:t>
                </a:r>
                <a:r>
                  <a:rPr lang="en-US" altLang="zh-TW" dirty="0"/>
                  <a:t>yolo</a:t>
                </a:r>
                <a:r>
                  <a:rPr lang="zh-TW" altLang="en-US" dirty="0"/>
                  <a:t>的</a:t>
                </a:r>
                <a:r>
                  <a:rPr lang="en-US" altLang="zh-TW" dirty="0" err="1"/>
                  <a:t>xywh</a:t>
                </a:r>
                <a:r>
                  <a:rPr lang="zh-TW" altLang="en-US" dirty="0"/>
                  <a:t>的</a:t>
                </a:r>
                <a:r>
                  <a:rPr lang="en-US" altLang="zh-TW" dirty="0"/>
                  <a:t>label</a:t>
                </a:r>
                <a:r>
                  <a:rPr lang="zh-TW" altLang="en-US" dirty="0"/>
                  <a:t>格式中額外加入了角度值</a:t>
                </a:r>
                <a:r>
                  <a:rPr lang="en-US" altLang="zh-TW" dirty="0"/>
                  <a:t>theta</a:t>
                </a:r>
              </a:p>
              <a:p>
                <a:pPr marL="0" indent="0">
                  <a:buNone/>
                </a:pPr>
                <a:r>
                  <a:rPr lang="zh-TW" altLang="en-US" dirty="0"/>
                  <a:t>而</a:t>
                </a:r>
                <a:r>
                  <a:rPr lang="en-US" altLang="zh-TW" dirty="0"/>
                  <a:t>theta</a:t>
                </a:r>
                <a:r>
                  <a:rPr lang="zh-TW" altLang="en-US" dirty="0"/>
                  <a:t>的表示法有別於以往</a:t>
                </a:r>
                <a:r>
                  <a:rPr lang="en-US" altLang="zh-TW" dirty="0" err="1"/>
                  <a:t>opencv</a:t>
                </a:r>
                <a:r>
                  <a:rPr lang="zh-TW" altLang="en-US" dirty="0"/>
                  <a:t>跟長邊表示法只能表示圖中</a:t>
                </a:r>
                <a:r>
                  <a:rPr lang="en-US" altLang="zh-TW" dirty="0"/>
                  <a:t>a</a:t>
                </a:r>
                <a:r>
                  <a:rPr lang="zh-TW" altLang="en-US" dirty="0"/>
                  <a:t>跟</a:t>
                </a:r>
                <a:r>
                  <a:rPr lang="en-US" altLang="zh-TW" dirty="0"/>
                  <a:t>b</a:t>
                </a:r>
                <a:r>
                  <a:rPr lang="zh-TW" altLang="en-US" dirty="0"/>
                  <a:t>的</a:t>
                </a:r>
                <a:r>
                  <a:rPr lang="en-US" altLang="zh-TW" dirty="0"/>
                  <a:t>0-90</a:t>
                </a:r>
                <a:r>
                  <a:rPr lang="zh-TW" altLang="en-US" dirty="0"/>
                  <a:t>跟</a:t>
                </a:r>
                <a:r>
                  <a:rPr lang="en-US" altLang="zh-TW" dirty="0"/>
                  <a:t>0-180</a:t>
                </a:r>
              </a:p>
              <a:p>
                <a:pPr marL="0" indent="0">
                  <a:buNone/>
                </a:pPr>
                <a:r>
                  <a:rPr lang="zh-TW" altLang="en-US" dirty="0"/>
                  <a:t>為了能清楚表示出物件的方向性所以使用我們自己將</a:t>
                </a:r>
                <a:r>
                  <a:rPr lang="en-US" altLang="zh-TW" dirty="0"/>
                  <a:t>360</a:t>
                </a:r>
                <a:r>
                  <a:rPr lang="zh-TW" altLang="en-US" dirty="0"/>
                  <a:t>度標準化後的</a:t>
                </a:r>
                <a:r>
                  <a:rPr lang="en-US" altLang="zh-TW" dirty="0"/>
                  <a:t>0-1</a:t>
                </a:r>
                <a:r>
                  <a:rPr lang="zh-TW" altLang="en-US" dirty="0"/>
                  <a:t>去表示</a:t>
                </a:r>
                <a:endParaRPr lang="en-US" altLang="zh-TW" dirty="0"/>
              </a:p>
              <a:p>
                <a:pPr marL="0" indent="0">
                  <a:buNone/>
                </a:pPr>
                <a:r>
                  <a:rPr lang="zh-TW" altLang="en-US" dirty="0"/>
                  <a:t>可以看到</a:t>
                </a:r>
                <a:r>
                  <a:rPr lang="en-US" altLang="zh-TW" dirty="0"/>
                  <a:t>c</a:t>
                </a:r>
                <a:r>
                  <a:rPr lang="zh-TW" altLang="en-US" dirty="0"/>
                  <a:t>的部分是我們以</a:t>
                </a:r>
                <a:r>
                  <a:rPr lang="en-US" altLang="zh-TW" dirty="0"/>
                  <a:t>x</a:t>
                </a:r>
                <a:r>
                  <a:rPr lang="zh-TW" altLang="en-US" dirty="0"/>
                  <a:t>軸正向為</a:t>
                </a:r>
                <a:r>
                  <a:rPr lang="en-US" altLang="zh-TW" dirty="0"/>
                  <a:t>0</a:t>
                </a:r>
                <a:r>
                  <a:rPr lang="zh-TW" altLang="en-US" dirty="0"/>
                  <a:t>逆時針旋轉為</a:t>
                </a:r>
                <a:r>
                  <a:rPr lang="en-US" altLang="zh-TW" dirty="0"/>
                  <a:t>0-1</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22</a:t>
            </a:fld>
            <a:endParaRPr lang="zh-TW" altLang="en-US"/>
          </a:p>
        </p:txBody>
      </p:sp>
    </p:spTree>
    <p:extLst>
      <p:ext uri="{BB962C8B-B14F-4D97-AF65-F5344CB8AC3E}">
        <p14:creationId xmlns:p14="http://schemas.microsoft.com/office/powerpoint/2010/main" val="242821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而在模型末端偵測頭的部分，</a:t>
                </a:r>
                <a:r>
                  <a:rPr lang="en-US" altLang="zh-TW" dirty="0"/>
                  <a:t>v7</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有別於以往的</a:t>
                </a:r>
                <a:r>
                  <a:rPr lang="en-US" sz="1800" dirty="0">
                    <a:effectLst/>
                    <a:latin typeface="Times New Roman" panose="02020603050405020304" pitchFamily="18" charset="0"/>
                    <a:ea typeface="BiauKaiTC Regular" panose="03000500000000000000" pitchFamily="66" charset="-120"/>
                  </a:rPr>
                  <a:t>YOLO</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系列模型，在對模型的深度進行縮放時，加入了新的網路架構</a:t>
                </a:r>
                <a:r>
                  <a:rPr lang="en-US" sz="1800" dirty="0">
                    <a:effectLst/>
                    <a:latin typeface="Times New Roman" panose="02020603050405020304" pitchFamily="18" charset="0"/>
                    <a:ea typeface="BiauKaiTC Regular" panose="03000500000000000000" pitchFamily="66" charset="-120"/>
                  </a:rPr>
                  <a:t>ELAN</a:t>
                </a: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透過控制最短的最長梯度路徑，讓縮放更深的模型能更有效地學習跟收斂，那有關於修改</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ELAN</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的部分，下一位同學會有更進一步的說明</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23</a:t>
            </a:fld>
            <a:endParaRPr lang="zh-TW" altLang="en-US"/>
          </a:p>
        </p:txBody>
      </p:sp>
    </p:spTree>
    <p:extLst>
      <p:ext uri="{BB962C8B-B14F-4D97-AF65-F5344CB8AC3E}">
        <p14:creationId xmlns:p14="http://schemas.microsoft.com/office/powerpoint/2010/main" val="387891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在我們</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角度預測上，</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我們在模型最後的預測層中</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多</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加入了一個</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圖中紅框的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角度分支偵測頭</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24</a:t>
            </a:fld>
            <a:endParaRPr lang="zh-TW" altLang="en-US"/>
          </a:p>
        </p:txBody>
      </p:sp>
    </p:spTree>
    <p:extLst>
      <p:ext uri="{BB962C8B-B14F-4D97-AF65-F5344CB8AC3E}">
        <p14:creationId xmlns:p14="http://schemas.microsoft.com/office/powerpoint/2010/main" val="362363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在模型生成的</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三種尺度下的</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中，</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每個</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grid</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負責預測一個</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每個</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預測的值包含物件中心點的</a:t>
                </a:r>
                <a:r>
                  <a:rPr lang="en-US" altLang="zh-TW" sz="1200" dirty="0" err="1">
                    <a:effectLst/>
                    <a:latin typeface="Times New Roman" panose="02020603050405020304" pitchFamily="18" charset="0"/>
                    <a:ea typeface="BiauKaiTC Regular" panose="03000500000000000000" pitchFamily="66" charset="-120"/>
                    <a:cs typeface="Times New Roman" panose="02020603050405020304" pitchFamily="18" charset="0"/>
                  </a:rPr>
                  <a:t>xy</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座標，</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的寬高，物體置信度，角度值跟各類別的</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probability</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25</a:t>
            </a:fld>
            <a:endParaRPr lang="zh-TW" altLang="en-US"/>
          </a:p>
        </p:txBody>
      </p:sp>
    </p:spTree>
    <p:extLst>
      <p:ext uri="{BB962C8B-B14F-4D97-AF65-F5344CB8AC3E}">
        <p14:creationId xmlns:p14="http://schemas.microsoft.com/office/powerpoint/2010/main" val="3921021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接下來是</a:t>
            </a:r>
            <a:r>
              <a:rPr lang="en-TW" dirty="0"/>
              <a:t>準備dataset的data augmentation，我們使用了以下兩種的方法</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26</a:t>
            </a:fld>
            <a:endParaRPr lang="zh-TW" altLang="en-US"/>
          </a:p>
        </p:txBody>
      </p:sp>
    </p:spTree>
    <p:extLst>
      <p:ext uri="{BB962C8B-B14F-4D97-AF65-F5344CB8AC3E}">
        <p14:creationId xmlns:p14="http://schemas.microsoft.com/office/powerpoint/2010/main" val="713093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第一種是</a:t>
                </a:r>
                <a:r>
                  <a:rPr lang="en-US" sz="1800" dirty="0">
                    <a:effectLst/>
                    <a:latin typeface="Times New Roman" panose="02020603050405020304" pitchFamily="18" charset="0"/>
                    <a:ea typeface="BiauKaiTC Regular" panose="03000500000000000000" pitchFamily="66" charset="-120"/>
                  </a:rPr>
                  <a:t>Alexey </a:t>
                </a:r>
                <a:r>
                  <a:rPr lang="en-US" sz="1800" dirty="0" err="1">
                    <a:effectLst/>
                    <a:latin typeface="Times New Roman" panose="02020603050405020304" pitchFamily="18" charset="0"/>
                    <a:ea typeface="BiauKaiTC Regular" panose="03000500000000000000" pitchFamily="66" charset="-120"/>
                  </a:rPr>
                  <a:t>Bochkoviskiy</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等人於</a:t>
                </a:r>
                <a:r>
                  <a:rPr lang="en-US" sz="1800" dirty="0">
                    <a:effectLst/>
                    <a:latin typeface="Times New Roman" panose="02020603050405020304" pitchFamily="18" charset="0"/>
                    <a:ea typeface="BiauKaiTC Regular" panose="03000500000000000000" pitchFamily="66" charset="-120"/>
                  </a:rPr>
                  <a:t>20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年提出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mosaic data augmentation</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，他</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原先</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CutMix</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data augmentation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拼貼</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兩張</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影像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基礎上，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改</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採</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四張影像進行拼貼，</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拼貼後就會</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進行隨機的縮放</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剪裁、平移</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傾斜</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跟色彩調整等處理</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27</a:t>
            </a:fld>
            <a:endParaRPr lang="zh-TW" altLang="en-US"/>
          </a:p>
        </p:txBody>
      </p:sp>
    </p:spTree>
    <p:extLst>
      <p:ext uri="{BB962C8B-B14F-4D97-AF65-F5344CB8AC3E}">
        <p14:creationId xmlns:p14="http://schemas.microsoft.com/office/powerpoint/2010/main" val="4247628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第二種則是翻轉資料擴增，我們也對馬賽克擴增完的圖像進行垂直跟</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28</a:t>
            </a:fld>
            <a:endParaRPr lang="zh-TW" altLang="en-US"/>
          </a:p>
        </p:txBody>
      </p:sp>
    </p:spTree>
    <p:extLst>
      <p:ext uri="{BB962C8B-B14F-4D97-AF65-F5344CB8AC3E}">
        <p14:creationId xmlns:p14="http://schemas.microsoft.com/office/powerpoint/2010/main" val="769616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水平的翻轉，去進一步的提升</a:t>
                </a:r>
                <a:r>
                  <a:rPr lang="en-US" altLang="zh-TW" dirty="0"/>
                  <a:t>dataset</a:t>
                </a:r>
                <a:r>
                  <a:rPr lang="zh-TW" altLang="en-US" dirty="0"/>
                  <a:t>的豐富性跟數量</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29</a:t>
            </a:fld>
            <a:endParaRPr lang="zh-TW" altLang="en-US"/>
          </a:p>
        </p:txBody>
      </p:sp>
    </p:spTree>
    <p:extLst>
      <p:ext uri="{BB962C8B-B14F-4D97-AF65-F5344CB8AC3E}">
        <p14:creationId xmlns:p14="http://schemas.microsoft.com/office/powerpoint/2010/main" val="1204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a:t>
            </a:fld>
            <a:endParaRPr lang="zh-TW" altLang="en-US"/>
          </a:p>
        </p:txBody>
      </p:sp>
    </p:spTree>
    <p:extLst>
      <p:ext uri="{BB962C8B-B14F-4D97-AF65-F5344CB8AC3E}">
        <p14:creationId xmlns:p14="http://schemas.microsoft.com/office/powerpoint/2010/main" val="30801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最後一部分是本論文的模型架構跟loss function的設計</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30</a:t>
            </a:fld>
            <a:endParaRPr lang="zh-TW" altLang="en-US"/>
          </a:p>
        </p:txBody>
      </p:sp>
    </p:spTree>
    <p:extLst>
      <p:ext uri="{BB962C8B-B14F-4D97-AF65-F5344CB8AC3E}">
        <p14:creationId xmlns:p14="http://schemas.microsoft.com/office/powerpoint/2010/main" val="4184029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這是本論文修改的模型的整體架構圖</a:t>
                </a:r>
                <a:endParaRPr lang="en-US" altLang="zh-TW" dirty="0"/>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在訓練模型</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的時候</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圖像</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解析度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為</a:t>
                </a:r>
                <a:r>
                  <a:rPr lang="en-US" sz="1800" dirty="0">
                    <a:effectLst/>
                    <a:latin typeface="Times New Roman" panose="02020603050405020304" pitchFamily="18" charset="0"/>
                    <a:ea typeface="BiauKaiTC Regular" panose="03000500000000000000" pitchFamily="66" charset="-120"/>
                  </a:rPr>
                  <a:t>640×640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，經過</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backbone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的特徵提取後，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會生成</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三種不同尺度的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之後將上層</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的特徵</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up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融合</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下層</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下層</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的特徵也</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down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融合</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上層</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這樣能</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結合下層精</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準</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的物體位置和上層豐富的語意特徵，</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提升整體模型的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效能</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31</a:t>
            </a:fld>
            <a:endParaRPr lang="zh-TW" altLang="en-US"/>
          </a:p>
        </p:txBody>
      </p:sp>
    </p:spTree>
    <p:extLst>
      <p:ext uri="{BB962C8B-B14F-4D97-AF65-F5344CB8AC3E}">
        <p14:creationId xmlns:p14="http://schemas.microsoft.com/office/powerpoint/2010/main" val="91247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接下來是我們使用的</a:t>
                </a:r>
                <a:r>
                  <a:rPr lang="en-US" altLang="zh-TW" dirty="0"/>
                  <a:t>loss function</a:t>
                </a:r>
                <a:endParaRPr lang="en-TW"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上使用</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（交聯比損失函數</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Intersection over Union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Confidence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classification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則是使用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BCE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二元交叉熵損失函數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sz="1800" dirty="0">
                    <a:effectLst/>
                    <a:latin typeface="Times New Roman" panose="02020603050405020304" pitchFamily="18" charset="0"/>
                    <a:ea typeface="BiauKaiTC Regular" panose="03000500000000000000" pitchFamily="66" charset="-120"/>
                  </a:rPr>
                  <a:t>Binary Cross Entropy 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en-TW" dirty="0">
                    <a:effectLst/>
                  </a:rPr>
                  <a:t> </a:t>
                </a:r>
              </a:p>
              <a:p>
                <a:pPr marL="0" indent="0">
                  <a:buNone/>
                </a:pPr>
                <a:r>
                  <a:rPr lang="en-US" alt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baseline</a:t>
                </a:r>
                <a:r>
                  <a:rPr lang="zh-TW" altLang="en-US"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中直接回歸</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角度值的</a:t>
                </a:r>
                <a:r>
                  <a:rPr lang="en-US" alt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計算上，我們選用</a:t>
                </a:r>
                <a:r>
                  <a:rPr lang="en-US" sz="1800" dirty="0">
                    <a:solidFill>
                      <a:srgbClr val="000000"/>
                    </a:solidFill>
                    <a:effectLst/>
                    <a:latin typeface="Times New Roman" panose="02020603050405020304" pitchFamily="18" charset="0"/>
                    <a:ea typeface="BiauKaiTC Regular" panose="03000500000000000000" pitchFamily="66" charset="-120"/>
                  </a:rPr>
                  <a:t>Smooth L1 Loss（</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平滑平均絕對誤差函數</a:t>
                </a:r>
                <a:r>
                  <a:rPr lang="en-US" sz="1800" dirty="0">
                    <a:solidFill>
                      <a:srgbClr val="000000"/>
                    </a:solidFill>
                    <a:effectLst/>
                    <a:latin typeface="Times New Roman" panose="02020603050405020304" pitchFamily="18" charset="0"/>
                    <a:ea typeface="BiauKaiTC Regular" panose="03000500000000000000" pitchFamily="66" charset="-120"/>
                  </a:rPr>
                  <a:t>）</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32</a:t>
            </a:fld>
            <a:endParaRPr lang="zh-TW" altLang="en-US"/>
          </a:p>
        </p:txBody>
      </p:sp>
    </p:spTree>
    <p:extLst>
      <p:ext uri="{BB962C8B-B14F-4D97-AF65-F5344CB8AC3E}">
        <p14:creationId xmlns:p14="http://schemas.microsoft.com/office/powerpoint/2010/main" val="1337754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那因為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smooth l1</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計算上呢是算</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predict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值跟</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gt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的絕對差，但在角度上我們不想要模型去學習絕對差</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因為有時候學習絕對差反而不是正確的學習方向</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可以看到圖中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狀況，</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algn="l"/>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所以我們額外在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計算中利用最小角度差的這個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factor</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去把角度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合併進</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33</a:t>
            </a:fld>
            <a:endParaRPr lang="zh-TW" altLang="en-US"/>
          </a:p>
        </p:txBody>
      </p:sp>
    </p:spTree>
    <p:extLst>
      <p:ext uri="{BB962C8B-B14F-4D97-AF65-F5344CB8AC3E}">
        <p14:creationId xmlns:p14="http://schemas.microsoft.com/office/powerpoint/2010/main" val="3521292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看到表格當中我們修改的模型在</a:t>
                </a:r>
                <a:r>
                  <a:rPr lang="en-US" altLang="zh-TW" dirty="0"/>
                  <a:t>Loss function</a:t>
                </a:r>
                <a:r>
                  <a:rPr lang="zh-TW" altLang="en-US" dirty="0"/>
                  <a:t>上有不同的組合</a:t>
                </a:r>
                <a:endParaRPr lang="en-US" altLang="zh-TW" dirty="0"/>
              </a:p>
              <a:p>
                <a:pPr marL="0" indent="0">
                  <a:buNone/>
                </a:pPr>
                <a:r>
                  <a:rPr lang="zh-TW" altLang="en-US" dirty="0"/>
                  <a:t>所以我們將角度的</a:t>
                </a:r>
                <a:r>
                  <a:rPr lang="en-US" altLang="zh-TW" dirty="0"/>
                  <a:t>loss</a:t>
                </a:r>
                <a:r>
                  <a:rPr lang="zh-TW" altLang="en-US" dirty="0"/>
                  <a:t>資訊合併進</a:t>
                </a:r>
                <a:r>
                  <a:rPr lang="en-US" altLang="zh-TW" dirty="0" err="1"/>
                  <a:t>iou</a:t>
                </a:r>
                <a:r>
                  <a:rPr lang="zh-TW" altLang="en-US" dirty="0"/>
                  <a:t> </a:t>
                </a:r>
                <a:r>
                  <a:rPr lang="en-US" altLang="zh-TW" dirty="0"/>
                  <a:t>loss</a:t>
                </a:r>
                <a:r>
                  <a:rPr lang="zh-TW" altLang="en-US" dirty="0"/>
                  <a:t>中，分別利用兩個不同的倒數去讓模型在計算</a:t>
                </a:r>
                <a:r>
                  <a:rPr lang="en-US" altLang="zh-TW" dirty="0" err="1"/>
                  <a:t>iou</a:t>
                </a:r>
                <a:r>
                  <a:rPr lang="zh-TW" altLang="en-US" dirty="0"/>
                  <a:t> </a:t>
                </a:r>
                <a:r>
                  <a:rPr lang="en-US" altLang="zh-TW" dirty="0"/>
                  <a:t>loss</a:t>
                </a:r>
                <a:r>
                  <a:rPr lang="zh-TW" altLang="en-US" dirty="0"/>
                  <a:t>的同時學習到角度的資訊</a:t>
                </a:r>
                <a:endParaRPr lang="en-US" altLang="zh-TW"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34</a:t>
            </a:fld>
            <a:endParaRPr lang="zh-TW" altLang="en-US"/>
          </a:p>
        </p:txBody>
      </p:sp>
    </p:spTree>
    <p:extLst>
      <p:ext uri="{BB962C8B-B14F-4D97-AF65-F5344CB8AC3E}">
        <p14:creationId xmlns:p14="http://schemas.microsoft.com/office/powerpoint/2010/main" val="2805848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最後一部分是實驗的部分，我說明本論文的實驗環境、實驗資料與實驗結果</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35</a:t>
            </a:fld>
            <a:endParaRPr lang="zh-TW" altLang="en-US"/>
          </a:p>
        </p:txBody>
      </p:sp>
    </p:spTree>
    <p:extLst>
      <p:ext uri="{BB962C8B-B14F-4D97-AF65-F5344CB8AC3E}">
        <p14:creationId xmlns:p14="http://schemas.microsoft.com/office/powerpoint/2010/main" val="447900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環境的部分我們是使用統一的工作站</a:t>
                </a:r>
                <a:endParaRPr lang="en-US" altLang="zh-TW" dirty="0"/>
              </a:p>
              <a:p>
                <a:pPr marL="0" indent="0">
                  <a:buNone/>
                </a:pPr>
                <a:r>
                  <a:rPr lang="zh-TW" altLang="en-US" dirty="0"/>
                  <a:t>在工作站當中利用</a:t>
                </a:r>
                <a:r>
                  <a:rPr lang="en-US" altLang="zh-TW" dirty="0"/>
                  <a:t>docker</a:t>
                </a:r>
                <a:r>
                  <a:rPr lang="zh-TW" altLang="en-US" dirty="0"/>
                  <a:t>創建</a:t>
                </a:r>
                <a:r>
                  <a:rPr lang="en-US" altLang="zh-TW" dirty="0"/>
                  <a:t>container</a:t>
                </a:r>
                <a:r>
                  <a:rPr lang="zh-TW" altLang="en-US" dirty="0"/>
                  <a:t>來作為實驗的訓練環境</a:t>
                </a:r>
                <a:endParaRPr lang="en-US" altLang="zh-TW" dirty="0"/>
              </a:p>
              <a:p>
                <a:pPr marL="0" indent="0">
                  <a:buNone/>
                </a:pPr>
                <a:r>
                  <a:rPr lang="zh-TW" altLang="en-US" dirty="0"/>
                  <a:t>主機端上</a:t>
                </a:r>
                <a:r>
                  <a:rPr lang="en-US" altLang="zh-TW" dirty="0"/>
                  <a:t>CPU</a:t>
                </a:r>
                <a:r>
                  <a:rPr lang="zh-TW" altLang="en-US" dirty="0"/>
                  <a:t>為</a:t>
                </a:r>
                <a:r>
                  <a:rPr lang="en-US" altLang="zh-TW" dirty="0"/>
                  <a:t>AMD</a:t>
                </a:r>
                <a:r>
                  <a:rPr lang="zh-TW" altLang="en-US" dirty="0"/>
                  <a:t>的</a:t>
                </a:r>
                <a:r>
                  <a:rPr lang="en-US" altLang="zh-TW" dirty="0"/>
                  <a:t>Ryzen</a:t>
                </a:r>
                <a:r>
                  <a:rPr lang="zh-TW" altLang="en-US" dirty="0"/>
                  <a:t> </a:t>
                </a:r>
                <a:r>
                  <a:rPr lang="en-US" altLang="zh-TW" dirty="0"/>
                  <a:t>9</a:t>
                </a:r>
                <a:r>
                  <a:rPr lang="zh-TW" altLang="en-US" dirty="0"/>
                  <a:t>，</a:t>
                </a:r>
                <a:r>
                  <a:rPr lang="en-US" altLang="zh-TW" dirty="0"/>
                  <a:t>RAM</a:t>
                </a:r>
                <a:r>
                  <a:rPr lang="zh-TW" altLang="en-US" dirty="0"/>
                  <a:t> </a:t>
                </a:r>
                <a:r>
                  <a:rPr lang="en-US" altLang="zh-TW" dirty="0"/>
                  <a:t>128g</a:t>
                </a:r>
                <a:r>
                  <a:rPr lang="zh-TW" altLang="en-US" dirty="0"/>
                  <a:t>，創建的</a:t>
                </a:r>
                <a:r>
                  <a:rPr lang="en-US" altLang="zh-TW" dirty="0"/>
                  <a:t>container</a:t>
                </a:r>
                <a:r>
                  <a:rPr lang="zh-TW" altLang="en-US" dirty="0"/>
                  <a:t>中</a:t>
                </a:r>
                <a:r>
                  <a:rPr lang="en-US" altLang="zh-TW" dirty="0"/>
                  <a:t>CPU</a:t>
                </a:r>
                <a:r>
                  <a:rPr lang="zh-TW" altLang="en-US" dirty="0"/>
                  <a:t>取</a:t>
                </a:r>
                <a:r>
                  <a:rPr lang="en-US" altLang="zh-TW" dirty="0"/>
                  <a:t>16</a:t>
                </a:r>
                <a:r>
                  <a:rPr lang="zh-TW" altLang="en-US" dirty="0"/>
                  <a:t>核中的</a:t>
                </a:r>
                <a:r>
                  <a:rPr lang="en-US" altLang="zh-TW" dirty="0"/>
                  <a:t>6</a:t>
                </a:r>
                <a:r>
                  <a:rPr lang="zh-TW" altLang="en-US" dirty="0"/>
                  <a:t>核，</a:t>
                </a:r>
                <a:r>
                  <a:rPr lang="en-US" altLang="zh-TW" dirty="0"/>
                  <a:t>ram</a:t>
                </a:r>
                <a:r>
                  <a:rPr lang="zh-TW" altLang="en-US" dirty="0"/>
                  <a:t>取</a:t>
                </a:r>
                <a:r>
                  <a:rPr lang="en-US" altLang="zh-TW" dirty="0"/>
                  <a:t>128G</a:t>
                </a:r>
                <a:r>
                  <a:rPr lang="zh-TW" altLang="en-US" dirty="0"/>
                  <a:t>中的</a:t>
                </a:r>
                <a:r>
                  <a:rPr lang="en-US" altLang="zh-TW" dirty="0"/>
                  <a:t>32G</a:t>
                </a:r>
              </a:p>
              <a:p>
                <a:pPr marL="0" indent="0">
                  <a:buNone/>
                </a:pPr>
                <a:r>
                  <a:rPr lang="en-US" altLang="zh-TW" dirty="0"/>
                  <a:t>GPU</a:t>
                </a:r>
                <a:r>
                  <a:rPr lang="zh-TW" altLang="en-US" dirty="0"/>
                  <a:t>使用的為單張的</a:t>
                </a:r>
                <a:r>
                  <a:rPr lang="en-US" altLang="zh-TW" dirty="0"/>
                  <a:t>RTX 3090</a:t>
                </a:r>
              </a:p>
              <a:p>
                <a:pPr marL="0" indent="0">
                  <a:buNone/>
                </a:pPr>
                <a:r>
                  <a:rPr lang="zh-TW" altLang="en-US" dirty="0"/>
                  <a:t>軟體上面使用的</a:t>
                </a:r>
                <a:r>
                  <a:rPr lang="en-US" altLang="zh-TW" dirty="0"/>
                  <a:t>python</a:t>
                </a:r>
                <a:r>
                  <a:rPr lang="zh-TW" altLang="en-US" dirty="0"/>
                  <a:t>版本為</a:t>
                </a:r>
                <a:r>
                  <a:rPr lang="en-US" altLang="zh-TW" dirty="0"/>
                  <a:t>3.10.9</a:t>
                </a:r>
                <a:r>
                  <a:rPr lang="zh-TW" altLang="en-US" dirty="0"/>
                  <a:t>，</a:t>
                </a:r>
                <a:r>
                  <a:rPr lang="en-US" altLang="zh-TW" dirty="0" err="1"/>
                  <a:t>pytorch</a:t>
                </a:r>
                <a:r>
                  <a:rPr lang="zh-TW" altLang="en-US" dirty="0"/>
                  <a:t>為</a:t>
                </a:r>
                <a:r>
                  <a:rPr lang="en-US" altLang="zh-TW" dirty="0"/>
                  <a:t>2.0.0</a:t>
                </a:r>
                <a:r>
                  <a:rPr lang="zh-TW" altLang="en-US" dirty="0"/>
                  <a:t>，</a:t>
                </a:r>
                <a:r>
                  <a:rPr lang="en-US" altLang="zh-TW" dirty="0"/>
                  <a:t>CUDA</a:t>
                </a:r>
                <a:r>
                  <a:rPr lang="zh-TW" altLang="en-US" dirty="0"/>
                  <a:t>則是</a:t>
                </a:r>
                <a:r>
                  <a:rPr lang="en-US" altLang="zh-TW" dirty="0"/>
                  <a:t>11.4</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36</a:t>
            </a:fld>
            <a:endParaRPr lang="zh-TW" altLang="en-US"/>
          </a:p>
        </p:txBody>
      </p:sp>
    </p:spTree>
    <p:extLst>
      <p:ext uri="{BB962C8B-B14F-4D97-AF65-F5344CB8AC3E}">
        <p14:creationId xmlns:p14="http://schemas.microsoft.com/office/powerpoint/2010/main" val="3288508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接下來是資料集的部分</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37</a:t>
            </a:fld>
            <a:endParaRPr lang="zh-TW" altLang="en-US"/>
          </a:p>
        </p:txBody>
      </p:sp>
    </p:spTree>
    <p:extLst>
      <p:ext uri="{BB962C8B-B14F-4D97-AF65-F5344CB8AC3E}">
        <p14:creationId xmlns:p14="http://schemas.microsoft.com/office/powerpoint/2010/main" val="800621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sz="1200" dirty="0">
                    <a:effectLst/>
                    <a:latin typeface="+mn-lt"/>
                    <a:ea typeface="+mn-ea"/>
                    <a:cs typeface="+mn-cs"/>
                  </a:rPr>
                  <a:t>我們使用的</a:t>
                </a:r>
                <a:r>
                  <a:rPr lang="en-US" altLang="zh-TW" sz="1200" dirty="0">
                    <a:effectLst/>
                    <a:latin typeface="+mn-lt"/>
                    <a:ea typeface="+mn-ea"/>
                    <a:cs typeface="+mn-cs"/>
                  </a:rPr>
                  <a:t>dataset</a:t>
                </a:r>
                <a:r>
                  <a:rPr lang="zh-TW" altLang="en-US" sz="1200" dirty="0">
                    <a:effectLst/>
                    <a:latin typeface="+mn-lt"/>
                    <a:ea typeface="+mn-ea"/>
                    <a:cs typeface="+mn-cs"/>
                  </a:rPr>
                  <a:t>是</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公開的</a:t>
                </a:r>
                <a:r>
                  <a:rPr lang="en-US" sz="1800" dirty="0">
                    <a:effectLst/>
                    <a:latin typeface="Times New Roman" panose="02020603050405020304" pitchFamily="18" charset="0"/>
                    <a:ea typeface="BiauKaiTC Regular" panose="03000500000000000000" pitchFamily="66" charset="-120"/>
                  </a:rPr>
                  <a:t>DOTA1.0</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中影像</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大小介於</a:t>
                </a:r>
                <a:r>
                  <a:rPr lang="zh-TW" sz="1800" dirty="0">
                    <a:effectLst/>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800×800 </m:t>
                    </m:r>
                  </m:oMath>
                </a14:m>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到</a:t>
                </a:r>
                <a:r>
                  <a:rPr lang="zh-TW" sz="1800" dirty="0">
                    <a:effectLst/>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20000×20000</m:t>
                    </m:r>
                  </m:oMath>
                </a14:m>
                <a:r>
                  <a:rPr lang="en-US" sz="1800" dirty="0">
                    <a:effectLst/>
                    <a:latin typeface="Times New Roman" panose="02020603050405020304" pitchFamily="18" charset="0"/>
                    <a:ea typeface="BiauKaiTC Regular" panose="03000500000000000000" pitchFamily="66" charset="-120"/>
                  </a:rPr>
                  <a:t> </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總共有</a:t>
                </a:r>
                <a:r>
                  <a:rPr lang="en-US" sz="1800" dirty="0">
                    <a:effectLst/>
                    <a:latin typeface="Times New Roman" panose="02020603050405020304" pitchFamily="18" charset="0"/>
                    <a:ea typeface="BiauKaiTC Regular" panose="03000500000000000000" pitchFamily="66" charset="-120"/>
                  </a:rPr>
                  <a:t>15</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個常見類別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在總數</a:t>
                </a:r>
                <a:r>
                  <a:rPr lang="en-US" sz="1800" dirty="0">
                    <a:effectLst/>
                    <a:latin typeface="Times New Roman" panose="02020603050405020304" pitchFamily="18" charset="0"/>
                    <a:ea typeface="BiauKaiTC Regular" panose="03000500000000000000" pitchFamily="66" charset="-120"/>
                  </a:rPr>
                  <a:t>2806</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張影像中一共包含</a:t>
                </a:r>
                <a:r>
                  <a:rPr lang="en-US" sz="1800" dirty="0">
                    <a:effectLst/>
                    <a:latin typeface="Times New Roman" panose="02020603050405020304" pitchFamily="18" charset="0"/>
                    <a:ea typeface="BiauKaiTC Regular" panose="03000500000000000000" pitchFamily="66" charset="-120"/>
                  </a:rPr>
                  <a:t>188282</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object</a:t>
                </a:r>
              </a:p>
              <a:p>
                <a:pPr marL="0" indent="0">
                  <a:buNone/>
                </a:pPr>
                <a:r>
                  <a:rPr lang="zh-TW" altLang="en-US" dirty="0"/>
                  <a:t>原始的</a:t>
                </a:r>
                <a:r>
                  <a:rPr lang="en-US" altLang="zh-TW" dirty="0"/>
                  <a:t>label</a:t>
                </a:r>
                <a:r>
                  <a:rPr lang="zh-TW" altLang="en-US" dirty="0"/>
                  <a:t>格式為</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38</a:t>
            </a:fld>
            <a:endParaRPr lang="zh-TW" altLang="en-US"/>
          </a:p>
        </p:txBody>
      </p:sp>
    </p:spTree>
    <p:extLst>
      <p:ext uri="{BB962C8B-B14F-4D97-AF65-F5344CB8AC3E}">
        <p14:creationId xmlns:p14="http://schemas.microsoft.com/office/powerpoint/2010/main" val="3352384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label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格式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是物件的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四個角點座標</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第一點為物體左上角，</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四個點依</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順時針排列</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，上圖中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黃色頂點為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四個點</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的起點</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分別對應飛機的左上角、大型汽車左上角、</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棒球場壘包的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本壘位置。</a:t>
                </a:r>
                <a:r>
                  <a:rPr lang="en-TW" dirty="0">
                    <a:effectLst/>
                  </a:rPr>
                  <a:t> </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39</a:t>
            </a:fld>
            <a:endParaRPr lang="zh-TW" altLang="en-US"/>
          </a:p>
        </p:txBody>
      </p:sp>
    </p:spTree>
    <p:extLst>
      <p:ext uri="{BB962C8B-B14F-4D97-AF65-F5344CB8AC3E}">
        <p14:creationId xmlns:p14="http://schemas.microsoft.com/office/powerpoint/2010/main" val="185084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a:t>
            </a:r>
            <a:r>
              <a:rPr lang="zh-TW" altLang="en-US" dirty="0"/>
              <a:t>空拍影像中的交通工具具有方向性，這些方向性也可以提供更多重要資訊</a:t>
            </a:r>
            <a:endParaRPr lang="en-US" altLang="zh-TW" dirty="0"/>
          </a:p>
          <a:p>
            <a:r>
              <a:rPr lang="en-US" altLang="zh-TW" dirty="0"/>
              <a:t>2. </a:t>
            </a:r>
            <a:r>
              <a:rPr lang="zh-TW" altLang="en-US" dirty="0"/>
              <a:t>單純使用水平邊界框訓練的模型在預測角度的時候不是很吻合</a:t>
            </a:r>
            <a:endParaRPr lang="en-US" altLang="zh-TW" dirty="0"/>
          </a:p>
          <a:p>
            <a:r>
              <a:rPr lang="en-US" altLang="zh-TW" dirty="0"/>
              <a:t>3. </a:t>
            </a:r>
            <a:r>
              <a:rPr lang="zh-TW" altLang="en-US" dirty="0"/>
              <a:t>大部分的旋轉物件辨識模型為了提升角度預測的準確性，都對模型進行一定程度上的修改，讓模型變得比較複雜厚重，所以我們在這篇論文中提出一個相對簡單的出發點，去達成一個也具有一定準確性的旋轉物件辨識模型</a:t>
            </a: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4</a:t>
            </a:fld>
            <a:endParaRPr lang="zh-TW" altLang="en-US"/>
          </a:p>
        </p:txBody>
      </p:sp>
    </p:spTree>
    <p:extLst>
      <p:ext uri="{BB962C8B-B14F-4D97-AF65-F5344CB8AC3E}">
        <p14:creationId xmlns:p14="http://schemas.microsoft.com/office/powerpoint/2010/main" val="4250275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這些是</a:t>
                </a:r>
                <a:r>
                  <a:rPr lang="en-US" altLang="zh-TW" dirty="0"/>
                  <a:t>DOTA</a:t>
                </a:r>
                <a:r>
                  <a:rPr lang="zh-TW" altLang="en-US" dirty="0"/>
                  <a:t>的所有類別，可以看到從大型物件碼頭或橋到小型物件車子都有包括</a:t>
                </a:r>
                <a:endParaRPr lang="en-US" altLang="zh-TW" dirty="0"/>
              </a:p>
              <a:p>
                <a:pPr marL="0" indent="0">
                  <a:buNone/>
                </a:pPr>
                <a:r>
                  <a:rPr lang="zh-TW" altLang="en-US" dirty="0"/>
                  <a:t>是蠻有豐富性的資料集</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40</a:t>
            </a:fld>
            <a:endParaRPr lang="zh-TW" altLang="en-US"/>
          </a:p>
        </p:txBody>
      </p:sp>
    </p:spTree>
    <p:extLst>
      <p:ext uri="{BB962C8B-B14F-4D97-AF65-F5344CB8AC3E}">
        <p14:creationId xmlns:p14="http://schemas.microsoft.com/office/powerpoint/2010/main" val="2108287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不過</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的影像</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因為解析度過大，若直接輸入模型進行訓練會超越</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gpu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記憶體的容量</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過往的解決方法是</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對輸入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的圖片</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進行內插縮小，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但</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相對</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因為解析度的縮小</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會</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損失大量原始</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圖片中</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的資訊</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降低對於小物體的檢測能力</a:t>
                </a:r>
                <a:endParaRPr lang="en-US" altLang="zh-HK"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改使用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重疊裁切的前處理，將</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所有</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的影像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統一裁切成</a:t>
                </a:r>
                <a:r>
                  <a:rPr lang="en-US" sz="1800" dirty="0">
                    <a:effectLst/>
                    <a:latin typeface="Times New Roman" panose="02020603050405020304" pitchFamily="18" charset="0"/>
                    <a:ea typeface="BiauKaiTC Regular" panose="03000500000000000000" pitchFamily="66" charset="-120"/>
                  </a:rPr>
                  <a:t>1024x1024</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，水平與垂直方向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overlap</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我們抓</a:t>
                </a:r>
                <a:r>
                  <a:rPr lang="en-US" sz="1800" dirty="0">
                    <a:effectLst/>
                    <a:latin typeface="Times New Roman" panose="02020603050405020304" pitchFamily="18" charset="0"/>
                    <a:ea typeface="BiauKaiTC Regular" panose="03000500000000000000" pitchFamily="66" charset="-120"/>
                  </a:rPr>
                  <a:t>200</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pixel</a:t>
                </a: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切割前後物體數量的比對</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如表中所示，可以看到雖然大幅度的增加了資料數量，但沒辦法解決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原本的類別不平均問題</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41</a:t>
            </a:fld>
            <a:endParaRPr lang="zh-TW" altLang="en-US"/>
          </a:p>
        </p:txBody>
      </p:sp>
    </p:spTree>
    <p:extLst>
      <p:ext uri="{BB962C8B-B14F-4D97-AF65-F5344CB8AC3E}">
        <p14:creationId xmlns:p14="http://schemas.microsoft.com/office/powerpoint/2010/main" val="2548880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最後是最重要的實驗結果的部分</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42</a:t>
            </a:fld>
            <a:endParaRPr lang="zh-TW" altLang="en-US"/>
          </a:p>
        </p:txBody>
      </p:sp>
    </p:spTree>
    <p:extLst>
      <p:ext uri="{BB962C8B-B14F-4D97-AF65-F5344CB8AC3E}">
        <p14:creationId xmlns:p14="http://schemas.microsoft.com/office/powerpoint/2010/main" val="4161268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在初始參數的設定上，</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圖片大小</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640×640</m:t>
                    </m:r>
                  </m:oMath>
                </a14:m>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，訓練</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次數為</a:t>
                </a:r>
                <a:r>
                  <a:rPr lang="en-US" sz="1800" dirty="0">
                    <a:effectLst/>
                    <a:latin typeface="Times New Roman" panose="02020603050405020304" pitchFamily="18" charset="0"/>
                    <a:ea typeface="BiauKaiTC Regular" panose="03000500000000000000" pitchFamily="66" charset="-120"/>
                  </a:rPr>
                  <a:t>150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sz="1800" dirty="0">
                    <a:effectLst/>
                    <a:latin typeface="Times New Roman" panose="02020603050405020304" pitchFamily="18" charset="0"/>
                    <a:ea typeface="BiauKaiTC Regular" panose="03000500000000000000" pitchFamily="66" charset="-120"/>
                  </a:rPr>
                  <a:t>Epoch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，初始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learning rate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設</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0.001</a:t>
                </a:r>
              </a:p>
              <a:p>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Learning rate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權重衰減</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為</a:t>
                </a:r>
                <a:r>
                  <a:rPr lang="en-US" sz="1800" dirty="0">
                    <a:effectLst/>
                    <a:latin typeface="Times New Roman" panose="02020603050405020304" pitchFamily="18" charset="0"/>
                    <a:ea typeface="BiauKaiTC Regular" panose="03000500000000000000" pitchFamily="66" charset="-120"/>
                  </a:rPr>
                  <a:t>0.0005</a:t>
                </a:r>
                <a:r>
                  <a:rPr 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隨機梯度下降法（</a:t>
                </a:r>
                <a:r>
                  <a:rPr lang="en-US" sz="1800" dirty="0">
                    <a:effectLst/>
                    <a:latin typeface="Times New Roman" panose="02020603050405020304" pitchFamily="18" charset="0"/>
                    <a:ea typeface="BiauKaiTC Regular" panose="03000500000000000000" pitchFamily="66" charset="-120"/>
                  </a:rPr>
                  <a:t>Stochastic Gradient Descent, SGD</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動量設為</a:t>
                </a:r>
                <a:r>
                  <a:rPr lang="en-US" sz="1800" dirty="0">
                    <a:effectLst/>
                    <a:latin typeface="Times New Roman" panose="02020603050405020304" pitchFamily="18" charset="0"/>
                    <a:ea typeface="BiauKaiTC Regular" panose="03000500000000000000" pitchFamily="66" charset="-120"/>
                  </a:rPr>
                  <a:t>0.9</a:t>
                </a:r>
                <a:r>
                  <a:rPr lang="en-TW" dirty="0">
                    <a:effectLst/>
                  </a:rPr>
                  <a:t> </a:t>
                </a:r>
                <a:endParaRPr lang="en-TW" dirty="0"/>
              </a:p>
            </p:txBody>
          </p:sp>
        </mc:Choice>
        <mc:Fallback xmlns="">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在初始參數的設定上，輸入的圖片大小我們固定為</a:t>
                </a:r>
                <a:r>
                  <a:rPr lang="en-US" sz="1800" i="0">
                    <a:effectLst/>
                    <a:latin typeface="Cambria Math" panose="02040503050406030204" pitchFamily="18" charset="0"/>
                    <a:ea typeface="BiauKaiTC Regular" panose="03000500000000000000" pitchFamily="66" charset="-120"/>
                    <a:cs typeface="Times New Roman" panose="02020603050405020304" pitchFamily="18" charset="0"/>
                  </a:rPr>
                  <a:t>640×640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，訓練次數為</a:t>
                </a:r>
                <a:r>
                  <a:rPr lang="en-US" sz="1800" dirty="0">
                    <a:effectLst/>
                    <a:latin typeface="Times New Roman" panose="02020603050405020304" pitchFamily="18" charset="0"/>
                    <a:ea typeface="BiauKaiTC Regular" panose="03000500000000000000" pitchFamily="66" charset="-120"/>
                  </a:rPr>
                  <a:t>150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sz="1800" dirty="0">
                    <a:effectLst/>
                    <a:latin typeface="Times New Roman" panose="02020603050405020304" pitchFamily="18" charset="0"/>
                    <a:ea typeface="BiauKaiTC Regular" panose="03000500000000000000" pitchFamily="66" charset="-120"/>
                  </a:rPr>
                  <a:t>Epoch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，初始學習率為</a:t>
                </a:r>
                <a:r>
                  <a:rPr lang="en-US" sz="1800" dirty="0">
                    <a:effectLst/>
                    <a:latin typeface="Times New Roman" panose="02020603050405020304" pitchFamily="18" charset="0"/>
                    <a:ea typeface="BiauKaiTC Regular" panose="03000500000000000000" pitchFamily="66" charset="-120"/>
                  </a:rPr>
                  <a:t>1e-3</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，加上</a:t>
                </a:r>
                <a:r>
                  <a:rPr lang="en-US" sz="1800" dirty="0" err="1">
                    <a:effectLst/>
                    <a:latin typeface="Times New Roman" panose="02020603050405020304" pitchFamily="18" charset="0"/>
                    <a:ea typeface="BiauKaiTC Regular" panose="03000500000000000000" pitchFamily="66" charset="-120"/>
                  </a:rPr>
                  <a:t>PyTorch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的餘弦退火學習法（</a:t>
                </a:r>
                <a:r>
                  <a:rPr lang="en-US" sz="1800" dirty="0">
                    <a:effectLst/>
                    <a:latin typeface="Times New Roman" panose="02020603050405020304" pitchFamily="18" charset="0"/>
                    <a:ea typeface="BiauKaiTC Regular" panose="03000500000000000000" pitchFamily="66" charset="-120"/>
                  </a:rPr>
                  <a:t>Cosine Annealing</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），使學習率透過餘弦函數的速度進行下降，其權重衰減為</a:t>
                </a:r>
                <a:r>
                  <a:rPr lang="en-US" sz="1800" dirty="0">
                    <a:effectLst/>
                    <a:latin typeface="Times New Roman" panose="02020603050405020304" pitchFamily="18" charset="0"/>
                    <a:ea typeface="BiauKaiTC Regular" panose="03000500000000000000" pitchFamily="66" charset="-120"/>
                  </a:rPr>
                  <a:t>5e-4</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，同時也使用隨機梯度下降法（</a:t>
                </a:r>
                <a:r>
                  <a:rPr lang="en-US" sz="1800" dirty="0">
                    <a:effectLst/>
                    <a:latin typeface="Times New Roman" panose="02020603050405020304" pitchFamily="18" charset="0"/>
                    <a:ea typeface="BiauKaiTC Regular" panose="03000500000000000000" pitchFamily="66" charset="-120"/>
                  </a:rPr>
                  <a:t>Stochastic Gradient Descent, SGD</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）且動量設為</a:t>
                </a:r>
                <a:r>
                  <a:rPr lang="en-US" sz="1800" dirty="0">
                    <a:effectLst/>
                    <a:latin typeface="Times New Roman" panose="02020603050405020304" pitchFamily="18" charset="0"/>
                    <a:ea typeface="BiauKaiTC Regular" panose="03000500000000000000" pitchFamily="66" charset="-120"/>
                  </a:rPr>
                  <a:t>0.9</a:t>
                </a:r>
                <a:r>
                  <a:rPr lang="en-TW" dirty="0">
                    <a:effectLst/>
                  </a:rPr>
                  <a:t> </a:t>
                </a:r>
                <a:endParaRPr lang="en-TW" dirty="0"/>
              </a:p>
            </p:txBody>
          </p:sp>
        </mc:Fallback>
      </mc:AlternateContent>
      <p:sp>
        <p:nvSpPr>
          <p:cNvPr id="4" name="Slide Number Placeholder 3"/>
          <p:cNvSpPr>
            <a:spLocks noGrp="1"/>
          </p:cNvSpPr>
          <p:nvPr>
            <p:ph type="sldNum" sz="quarter" idx="5"/>
          </p:nvPr>
        </p:nvSpPr>
        <p:spPr/>
        <p:txBody>
          <a:bodyPr/>
          <a:lstStyle/>
          <a:p>
            <a:fld id="{CAE82417-D828-4C58-BEBB-77581606BB93}" type="slidenum">
              <a:rPr lang="zh-TW" altLang="en-US" smtClean="0"/>
              <a:t>43</a:t>
            </a:fld>
            <a:endParaRPr lang="zh-TW" altLang="en-US"/>
          </a:p>
        </p:txBody>
      </p:sp>
    </p:spTree>
    <p:extLst>
      <p:ext uri="{BB962C8B-B14F-4D97-AF65-F5344CB8AC3E}">
        <p14:creationId xmlns:p14="http://schemas.microsoft.com/office/powerpoint/2010/main" val="3849149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第一部分的實驗我們以最直覺的方式直接迴歸物體的角度值</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，這是大小型車輛</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inference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之後的結果</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可以看到雖然</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能抓到物體的位置，但角度與</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gt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會有大小不一的落差</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第一部分的實驗我們以最直覺的方式直接迴歸物體的角度值，並另外賦予模型多一個角度預測的損失，以</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平滑平均絕對誤差函數計算</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迴歸出的預測角度值與真實標籤角度值的損失；在檢測時，檢測輸入影像大小為</a:t>
                </a:r>
                <a:r>
                  <a:rPr lang="en-US" sz="1800" i="0">
                    <a:effectLst/>
                    <a:latin typeface="Cambria Math" panose="02040503050406030204" pitchFamily="18" charset="0"/>
                    <a:ea typeface="BiauKaiTC Regular" panose="03000500000000000000" pitchFamily="66" charset="-120"/>
                    <a:cs typeface="Times New Roman" panose="02020603050405020304" pitchFamily="18" charset="0"/>
                  </a:rPr>
                  <a:t>640×640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，並使用水平邊界框之非極大值抑制過濾冗余的框，交聯比的閥值設定為</a:t>
                </a:r>
                <a:r>
                  <a:rPr lang="en-US" sz="1800" dirty="0">
                    <a:effectLst/>
                    <a:latin typeface="Times New Roman" panose="02020603050405020304" pitchFamily="18" charset="0"/>
                    <a:ea typeface="BiauKaiTC Regular" panose="03000500000000000000" pitchFamily="66" charset="-120"/>
                  </a:rPr>
                  <a:t>0.3</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，在交聯比為</a:t>
                </a:r>
                <a:r>
                  <a:rPr lang="en-US" sz="1800" dirty="0">
                    <a:effectLst/>
                    <a:latin typeface="Times New Roman" panose="02020603050405020304" pitchFamily="18" charset="0"/>
                    <a:ea typeface="BiauKaiTC Regular" panose="03000500000000000000" pitchFamily="66" charset="-120"/>
                  </a:rPr>
                  <a:t>0.5</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的標準下，平均精度均值為</a:t>
                </a:r>
                <a:r>
                  <a:rPr lang="en-US" sz="1800" dirty="0">
                    <a:effectLst/>
                    <a:latin typeface="Times New Roman" panose="02020603050405020304" pitchFamily="18" charset="0"/>
                    <a:ea typeface="BiauKaiTC Regular" panose="03000500000000000000" pitchFamily="66" charset="-120"/>
                  </a:rPr>
                  <a:t>65.74</a:t>
                </a:r>
                <a:r>
                  <a:rPr lang="en-TW" dirty="0">
                    <a:effectLst/>
                  </a:rPr>
                  <a:t> </a:t>
                </a:r>
                <a:endParaRPr lang="en-TW" dirty="0"/>
              </a:p>
            </p:txBody>
          </p:sp>
        </mc:Fallback>
      </mc:AlternateContent>
      <p:sp>
        <p:nvSpPr>
          <p:cNvPr id="4" name="Slide Number Placeholder 3"/>
          <p:cNvSpPr>
            <a:spLocks noGrp="1"/>
          </p:cNvSpPr>
          <p:nvPr>
            <p:ph type="sldNum" sz="quarter" idx="5"/>
          </p:nvPr>
        </p:nvSpPr>
        <p:spPr/>
        <p:txBody>
          <a:bodyPr/>
          <a:lstStyle/>
          <a:p>
            <a:fld id="{CAE82417-D828-4C58-BEBB-77581606BB93}" type="slidenum">
              <a:rPr lang="zh-TW" altLang="en-US" smtClean="0"/>
              <a:t>44</a:t>
            </a:fld>
            <a:endParaRPr lang="zh-TW" altLang="en-US"/>
          </a:p>
        </p:txBody>
      </p:sp>
    </p:spTree>
    <p:extLst>
      <p:ext uri="{BB962C8B-B14F-4D97-AF65-F5344CB8AC3E}">
        <p14:creationId xmlns:p14="http://schemas.microsoft.com/office/powerpoint/2010/main" val="44861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這是碼頭跟大量密集船隻的結果</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如果只</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單純</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讓模型多</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回歸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一個</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角度值，雖然可行</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但是成果不是很理想，距離實際應用更是</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不太可能</a:t>
            </a:r>
            <a:endParaRPr lang="en-TW" dirty="0">
              <a:effectLst/>
            </a:endParaRPr>
          </a:p>
          <a:p>
            <a:endParaRPr lang="en-US" sz="1200" dirty="0">
              <a:effectLst/>
              <a:latin typeface="Times New Roman" panose="02020603050405020304" pitchFamily="18" charset="0"/>
              <a:ea typeface="BiauKaiTC Regular" panose="03000500000000000000" pitchFamily="66" charset="-120"/>
            </a:endParaRPr>
          </a:p>
          <a:p>
            <a:r>
              <a:rPr lang="en-US" sz="1200" dirty="0" err="1">
                <a:effectLst/>
                <a:latin typeface="Times New Roman" panose="02020603050405020304" pitchFamily="18" charset="0"/>
                <a:ea typeface="BiauKaiTC Regular" panose="03000500000000000000" pitchFamily="66" charset="-120"/>
              </a:rPr>
              <a:t>mAP</a:t>
            </a:r>
            <a:r>
              <a:rPr lang="en-US" sz="1200" dirty="0">
                <a:effectLst/>
                <a:latin typeface="Times New Roman" panose="02020603050405020304" pitchFamily="18" charset="0"/>
                <a:ea typeface="BiauKaiTC Regular" panose="03000500000000000000" pitchFamily="66" charset="-120"/>
              </a:rPr>
              <a:t>: 65.74</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45</a:t>
            </a:fld>
            <a:endParaRPr lang="zh-TW" altLang="en-US"/>
          </a:p>
        </p:txBody>
      </p:sp>
    </p:spTree>
    <p:extLst>
      <p:ext uri="{BB962C8B-B14F-4D97-AF65-F5344CB8AC3E}">
        <p14:creationId xmlns:p14="http://schemas.microsoft.com/office/powerpoint/2010/main" val="4269045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所以我們將之前提過的最小角度差的資訊以兩種方式加入</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第一個嘗試我們直接利用最小角度差</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倒數作為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權重賦予</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角度資訊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第二個嘗試我們利用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tangent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0−</m:t>
                    </m:r>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𝜋</m:t>
                    </m:r>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/2</m:t>
                    </m:r>
                  </m:oMath>
                </a14:m>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會逐漸從</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趨近於無限大的特性，</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penalty</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以非線性成長</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強化角度</a:t>
                </a:r>
                <a:r>
                  <a:rPr lang="en-US" altLang="zh-TW" sz="1800" baseline="0" dirty="0">
                    <a:effectLst/>
                    <a:latin typeface="Times New Roman" panose="02020603050405020304" pitchFamily="18" charset="0"/>
                    <a:ea typeface="BiauKaiTC Regular" panose="03000500000000000000" pitchFamily="66" charset="-120"/>
                    <a:cs typeface="Times New Roman" panose="02020603050405020304" pitchFamily="18" charset="0"/>
                  </a:rPr>
                  <a:t>predict</a:t>
                </a:r>
                <a:r>
                  <a:rPr lang="zh-TW" altLang="en-US" sz="1800" baseline="0" dirty="0">
                    <a:effectLst/>
                    <a:latin typeface="Times New Roman" panose="02020603050405020304" pitchFamily="18" charset="0"/>
                    <a:ea typeface="BiauKaiTC Regular" panose="03000500000000000000" pitchFamily="66" charset="-120"/>
                    <a:cs typeface="Times New Roman" panose="02020603050405020304" pitchFamily="18" charset="0"/>
                  </a:rPr>
                  <a:t>值在模型訓練</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初期的收斂</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並在模型計算交聯比損失時，分別嘗試利用最小角度差的額外計算來賦予當前模型預測的交聯比角度損失訊息，第一個嘗試我們直接利用最小角度差之倒數作為因子、第二個嘗試我們利用正切值在</a:t>
                </a:r>
                <a:r>
                  <a:rPr lang="en-US" sz="1800" i="0">
                    <a:effectLst/>
                    <a:latin typeface="Cambria Math" panose="02040503050406030204" pitchFamily="18" charset="0"/>
                    <a:ea typeface="BiauKaiTC Regular" panose="03000500000000000000" pitchFamily="66" charset="-120"/>
                    <a:cs typeface="Times New Roman" panose="02020603050405020304" pitchFamily="18" charset="0"/>
                  </a:rPr>
                  <a:t>0−𝜋/2</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會逐漸從</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趨近於無限大的特性，同樣利用導數作為因子，強化角度差初期的收斂趨勢，而為了避免分母為</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，兩種嘗試我們都於分母的部分加一，添加完後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交聯比之損失修改如</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投影片上兩個式子</a:t>
                </a:r>
                <a:endParaRPr lang="en-TW" dirty="0"/>
              </a:p>
            </p:txBody>
          </p:sp>
        </mc:Fallback>
      </mc:AlternateContent>
      <p:sp>
        <p:nvSpPr>
          <p:cNvPr id="4" name="Slide Number Placeholder 3"/>
          <p:cNvSpPr>
            <a:spLocks noGrp="1"/>
          </p:cNvSpPr>
          <p:nvPr>
            <p:ph type="sldNum" sz="quarter" idx="5"/>
          </p:nvPr>
        </p:nvSpPr>
        <p:spPr/>
        <p:txBody>
          <a:bodyPr/>
          <a:lstStyle/>
          <a:p>
            <a:fld id="{CAE82417-D828-4C58-BEBB-77581606BB93}" type="slidenum">
              <a:rPr lang="zh-TW" altLang="en-US" smtClean="0"/>
              <a:t>46</a:t>
            </a:fld>
            <a:endParaRPr lang="zh-TW" altLang="en-US"/>
          </a:p>
        </p:txBody>
      </p:sp>
    </p:spTree>
    <p:extLst>
      <p:ext uri="{BB962C8B-B14F-4D97-AF65-F5344CB8AC3E}">
        <p14:creationId xmlns:p14="http://schemas.microsoft.com/office/powerpoint/2010/main" val="2816129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那這個表格是</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baseline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跟兩種合併</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之後的表現比對</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看到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合併</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之後的兩種嘗試上</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map</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都</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有所提升</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最小角度差倒數的表現中，雖然</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map 0.5</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比</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baseline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還低，但是在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map 0.5:0.95</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上是表現得比較好的</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表示在高</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品質</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的預測結果</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是比</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baseline 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還好的</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而加入</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tangent</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倒數的</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case</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更是全部表現當中最好的</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47</a:t>
            </a:fld>
            <a:endParaRPr lang="zh-TW" altLang="en-US"/>
          </a:p>
        </p:txBody>
      </p:sp>
    </p:spTree>
    <p:extLst>
      <p:ext uri="{BB962C8B-B14F-4D97-AF65-F5344CB8AC3E}">
        <p14:creationId xmlns:p14="http://schemas.microsoft.com/office/powerpoint/2010/main" val="2571005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各類別分別的ap大部分也是tangent的表現最好</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48</a:t>
            </a:fld>
            <a:endParaRPr lang="zh-TW" altLang="en-US"/>
          </a:p>
        </p:txBody>
      </p:sp>
    </p:spTree>
    <p:extLst>
      <p:ext uri="{BB962C8B-B14F-4D97-AF65-F5344CB8AC3E}">
        <p14:creationId xmlns:p14="http://schemas.microsoft.com/office/powerpoint/2010/main" val="3452277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這是tangent倒數跟baseline model的比較圖</a:t>
            </a:r>
          </a:p>
          <a:p>
            <a:r>
              <a:rPr lang="en-TW" dirty="0"/>
              <a:t>可以看到在角度預測的表現上進步很多</a:t>
            </a:r>
          </a:p>
          <a:p>
            <a:r>
              <a:rPr lang="en-TW" dirty="0"/>
              <a:t>長寬比比較大的公車也能正確預測角度</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49</a:t>
            </a:fld>
            <a:endParaRPr lang="zh-TW" altLang="en-US"/>
          </a:p>
        </p:txBody>
      </p:sp>
    </p:spTree>
    <p:extLst>
      <p:ext uri="{BB962C8B-B14F-4D97-AF65-F5344CB8AC3E}">
        <p14:creationId xmlns:p14="http://schemas.microsoft.com/office/powerpoint/2010/main" val="3049899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接下來是我的相關文獻的部分</a:t>
            </a:r>
          </a:p>
          <a:p>
            <a:r>
              <a:rPr lang="en-US" dirty="0" err="1"/>
              <a:t>首先我會先介紹物件辨識領域中的相關文獻，其中又細分為one</a:t>
            </a:r>
            <a:r>
              <a:rPr lang="en-US" dirty="0"/>
              <a:t> </a:t>
            </a:r>
            <a:r>
              <a:rPr lang="en-US" dirty="0" err="1"/>
              <a:t>stage與two</a:t>
            </a:r>
            <a:r>
              <a:rPr lang="en-US" dirty="0"/>
              <a:t> </a:t>
            </a:r>
            <a:r>
              <a:rPr lang="en-US" dirty="0" err="1"/>
              <a:t>stage的物件辨識模型</a:t>
            </a:r>
            <a:endParaRPr lang="en-US" dirty="0"/>
          </a:p>
          <a:p>
            <a:r>
              <a:rPr lang="en-US" dirty="0" err="1"/>
              <a:t>再來我會再介紹旋轉物件辨識的相關文獻，介紹以往的人使用什麼樣的方法去處理旋轉物件辨識</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a:t>
            </a:fld>
            <a:endParaRPr lang="zh-TW" altLang="en-US"/>
          </a:p>
        </p:txBody>
      </p:sp>
    </p:spTree>
    <p:extLst>
      <p:ext uri="{BB962C8B-B14F-4D97-AF65-F5344CB8AC3E}">
        <p14:creationId xmlns:p14="http://schemas.microsoft.com/office/powerpoint/2010/main" val="928210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密集排列的車子與正方形的圓環角度也是更準確</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50</a:t>
            </a:fld>
            <a:endParaRPr lang="zh-TW" altLang="en-US"/>
          </a:p>
        </p:txBody>
      </p:sp>
    </p:spTree>
    <p:extLst>
      <p:ext uri="{BB962C8B-B14F-4D97-AF65-F5344CB8AC3E}">
        <p14:creationId xmlns:p14="http://schemas.microsoft.com/office/powerpoint/2010/main" val="1042950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船隻與大長寬比的碼頭也是</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51</a:t>
            </a:fld>
            <a:endParaRPr lang="zh-TW" altLang="en-US"/>
          </a:p>
        </p:txBody>
      </p:sp>
    </p:spTree>
    <p:extLst>
      <p:ext uri="{BB962C8B-B14F-4D97-AF65-F5344CB8AC3E}">
        <p14:creationId xmlns:p14="http://schemas.microsoft.com/office/powerpoint/2010/main" val="4197167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飛機角度的預測也不錯，周圍的小型汽車與貨車也能正常辨識</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52</a:t>
            </a:fld>
            <a:endParaRPr lang="zh-TW" altLang="en-US"/>
          </a:p>
        </p:txBody>
      </p:sp>
    </p:spTree>
    <p:extLst>
      <p:ext uri="{BB962C8B-B14F-4D97-AF65-F5344CB8AC3E}">
        <p14:creationId xmlns:p14="http://schemas.microsoft.com/office/powerpoint/2010/main" val="233999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原本baseline</a:t>
            </a:r>
            <a:r>
              <a:rPr lang="zh-TW" altLang="en-US" dirty="0"/>
              <a:t> </a:t>
            </a:r>
            <a:r>
              <a:rPr lang="en-US" altLang="zh-TW" dirty="0"/>
              <a:t>model</a:t>
            </a:r>
            <a:r>
              <a:rPr lang="zh-TW" altLang="en-US" dirty="0"/>
              <a:t>在處理球場這種完全四方形的物體也會有些許的角度偏差，但在加入</a:t>
            </a:r>
            <a:r>
              <a:rPr lang="en-US" altLang="zh-TW" dirty="0"/>
              <a:t>tangent</a:t>
            </a:r>
            <a:r>
              <a:rPr lang="zh-TW" altLang="en-US" dirty="0"/>
              <a:t>後都得到很好的改善</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53</a:t>
            </a:fld>
            <a:endParaRPr lang="zh-TW" altLang="en-US"/>
          </a:p>
        </p:txBody>
      </p:sp>
    </p:spTree>
    <p:extLst>
      <p:ext uri="{BB962C8B-B14F-4D97-AF65-F5344CB8AC3E}">
        <p14:creationId xmlns:p14="http://schemas.microsoft.com/office/powerpoint/2010/main" val="3726304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這兩張是本模型辨識錯誤的情形，</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可以看到其中圈起來的部分長寬比較大的物體</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雖然角度是對的但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物體中心點會稍微有偏移的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情況</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54</a:t>
            </a:fld>
            <a:endParaRPr lang="zh-TW" altLang="en-US"/>
          </a:p>
        </p:txBody>
      </p:sp>
    </p:spTree>
    <p:extLst>
      <p:ext uri="{BB962C8B-B14F-4D97-AF65-F5344CB8AC3E}">
        <p14:creationId xmlns:p14="http://schemas.microsoft.com/office/powerpoint/2010/main" val="497994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這個表格是</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本論文</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的最後一個實驗</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因為我們將角度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合併進</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分別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三種不同的</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算法進行實驗，並觀察不同方法</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的表現</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實驗結果發現在使用</a:t>
            </a:r>
            <a:r>
              <a:rPr lang="en-US" sz="1800" dirty="0" err="1">
                <a:effectLst/>
                <a:latin typeface="Times New Roman" panose="02020603050405020304" pitchFamily="18" charset="0"/>
                <a:ea typeface="BiauKaiTC Regular" panose="03000500000000000000" pitchFamily="66" charset="-120"/>
              </a:rPr>
              <a:t>DIoU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算法上的表現是比較好的，也比較能適應</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額外</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加入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的角度資訊</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55</a:t>
            </a:fld>
            <a:endParaRPr lang="zh-TW" altLang="en-US"/>
          </a:p>
        </p:txBody>
      </p:sp>
    </p:spTree>
    <p:extLst>
      <p:ext uri="{BB962C8B-B14F-4D97-AF65-F5344CB8AC3E}">
        <p14:creationId xmlns:p14="http://schemas.microsoft.com/office/powerpoint/2010/main" val="1849819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最後是結論的部分</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indent="0"/>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在本篇論文中，我們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以一個相對簡單的著手點去處理基於迴歸的旋轉物件辨識</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indent="0"/>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從最後的實驗結果</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看出，我們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模型，已</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經</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有一定程度的準確率</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indent="0"/>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代表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我們所提出的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方向是有可能性的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，利用簡單的角度差</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資訊將</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做結合</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indent="0"/>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讓模型利用這種方式去有效的學習旋轉物件的角度值</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56</a:t>
            </a:fld>
            <a:endParaRPr lang="zh-TW" altLang="en-US"/>
          </a:p>
        </p:txBody>
      </p:sp>
    </p:spTree>
    <p:extLst>
      <p:ext uri="{BB962C8B-B14F-4D97-AF65-F5344CB8AC3E}">
        <p14:creationId xmlns:p14="http://schemas.microsoft.com/office/powerpoint/2010/main" val="13054486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以上是我的論文報告</a:t>
            </a:r>
          </a:p>
          <a:p>
            <a:r>
              <a:rPr lang="en-TW" dirty="0"/>
              <a:t>謝謝兩位口委跟指導教授</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57</a:t>
            </a:fld>
            <a:endParaRPr lang="zh-TW" altLang="en-US"/>
          </a:p>
        </p:txBody>
      </p:sp>
    </p:spTree>
    <p:extLst>
      <p:ext uri="{BB962C8B-B14F-4D97-AF65-F5344CB8AC3E}">
        <p14:creationId xmlns:p14="http://schemas.microsoft.com/office/powerpoint/2010/main" val="33873624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雖然這些基於迴歸的模型表現都不錯</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但也有</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ppt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中的以下兩種問題</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第一個是左邊有關邊的交換性問題，可以看到</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第二個則是右邊的角度週期性問題，導致紅色跟橘色的預測框雖然都非常吻合</a:t>
            </a:r>
            <a:r>
              <a:rPr lang="en-US" altLang="zh-TW" sz="1200" dirty="0" err="1">
                <a:effectLst/>
                <a:latin typeface="Times New Roman" panose="02020603050405020304" pitchFamily="18" charset="0"/>
                <a:ea typeface="標楷體" panose="03000509000000000000" pitchFamily="65" charset="-120"/>
                <a:cs typeface="Times New Roman" panose="02020603050405020304" pitchFamily="18" charset="0"/>
              </a:rPr>
              <a:t>gt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，但角度相差很大</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58</a:t>
            </a:fld>
            <a:endParaRPr lang="zh-TW" altLang="en-US"/>
          </a:p>
        </p:txBody>
      </p:sp>
    </p:spTree>
    <p:extLst>
      <p:ext uri="{BB962C8B-B14F-4D97-AF65-F5344CB8AC3E}">
        <p14:creationId xmlns:p14="http://schemas.microsoft.com/office/powerpoint/2010/main" val="387687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BiauKaiTC Regular" panose="03000500000000000000" pitchFamily="66" charset="-120"/>
              </a:rPr>
              <a:t>首先是</a:t>
            </a:r>
            <a:r>
              <a:rPr lang="en-US" altLang="zh-TW" sz="1800" kern="100" dirty="0">
                <a:effectLst/>
                <a:latin typeface="Times New Roman" panose="02020603050405020304" pitchFamily="18" charset="0"/>
                <a:ea typeface="BiauKaiTC Regular" panose="03000500000000000000" pitchFamily="66" charset="-120"/>
              </a:rPr>
              <a:t>two stage</a:t>
            </a:r>
            <a:r>
              <a:rPr lang="zh-TW" altLang="en-US" sz="1800" kern="100" dirty="0">
                <a:effectLst/>
                <a:latin typeface="Times New Roman" panose="02020603050405020304" pitchFamily="18" charset="0"/>
                <a:ea typeface="BiauKaiTC Regular" panose="03000500000000000000" pitchFamily="66" charset="-120"/>
              </a:rPr>
              <a:t>物件辨識模型，這類的模型將物件辨識切割成兩個步驟</a:t>
            </a:r>
            <a:r>
              <a:rPr lang="zh-TW" altLang="en-US" sz="1800" kern="100" dirty="0">
                <a:effectLst/>
                <a:latin typeface="Times New Roman" panose="02020603050405020304" pitchFamily="18" charset="0"/>
                <a:ea typeface="BiauKaiTC Regular" panose="03000500000000000000" pitchFamily="66" charset="-120"/>
                <a:cs typeface="+mn-cs"/>
              </a:rPr>
              <a:t>，</a:t>
            </a:r>
            <a:endParaRPr lang="en-US" altLang="zh-TW" sz="1800" kern="100" dirty="0">
              <a:effectLst/>
              <a:latin typeface="Times New Roman" panose="02020603050405020304" pitchFamily="18" charset="0"/>
              <a:ea typeface="BiauKaiTC Regular" panose="03000500000000000000" pitchFamily="66"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BiauKaiTC Regular" panose="03000500000000000000" pitchFamily="66" charset="-120"/>
                <a:cs typeface="+mn-cs"/>
              </a:rPr>
              <a:t>第一</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先</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在原始圖片</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提取可能包含物件的區域</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，我們稱之為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Region Proposal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對挑選出來的區域各別進行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分類與定位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的任務</a:t>
            </a:r>
            <a:endParaRPr lang="en-US" altLang="zh-TW"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BiauKaiTC Regular" panose="03000500000000000000" pitchFamily="66" charset="-120"/>
              </a:rPr>
              <a:t>可以看到ppt上這是13</a:t>
            </a:r>
            <a:r>
              <a:rPr lang="zh-TW" sz="1800" kern="100" dirty="0">
                <a:effectLst/>
                <a:latin typeface="Times New Roman" panose="02020603050405020304" pitchFamily="18" charset="0"/>
                <a:ea typeface="BiauKaiTC Regular" panose="03000500000000000000" pitchFamily="66" charset="-120"/>
              </a:rPr>
              <a:t>年由</a:t>
            </a:r>
            <a:r>
              <a:rPr lang="en-US" sz="1800" kern="100" dirty="0">
                <a:effectLst/>
                <a:latin typeface="Times New Roman" panose="02020603050405020304" pitchFamily="18" charset="0"/>
                <a:ea typeface="BiauKaiTC Regular" panose="03000500000000000000" pitchFamily="66" charset="-120"/>
              </a:rPr>
              <a:t>Ross </a:t>
            </a:r>
            <a:r>
              <a:rPr lang="en-US" sz="1800" kern="100" dirty="0" err="1">
                <a:effectLst/>
                <a:latin typeface="Times New Roman" panose="02020603050405020304" pitchFamily="18" charset="0"/>
                <a:ea typeface="BiauKaiTC Regular" panose="03000500000000000000" pitchFamily="66" charset="-120"/>
              </a:rPr>
              <a:t>Girshick</a:t>
            </a:r>
            <a:r>
              <a:rPr lang="zh-TW" sz="1800" kern="100" dirty="0">
                <a:effectLst/>
                <a:latin typeface="Times New Roman" panose="02020603050405020304" pitchFamily="18" charset="0"/>
                <a:ea typeface="BiauKaiTC Regular" panose="03000500000000000000" pitchFamily="66" charset="-120"/>
              </a:rPr>
              <a:t>等人提出的</a:t>
            </a:r>
            <a:r>
              <a:rPr lang="en-US" sz="1800" kern="100" dirty="0">
                <a:effectLst/>
                <a:latin typeface="Times New Roman" panose="02020603050405020304" pitchFamily="18" charset="0"/>
                <a:ea typeface="BiauKaiTC Regular" panose="03000500000000000000" pitchFamily="66" charset="-120"/>
              </a:rPr>
              <a:t>RCNN</a:t>
            </a:r>
            <a:r>
              <a:rPr lang="zh-TW" sz="1800" kern="100" dirty="0">
                <a:effectLst/>
                <a:latin typeface="Times New Roman" panose="02020603050405020304" pitchFamily="18" charset="0"/>
                <a:ea typeface="BiauKaiTC Regular" panose="03000500000000000000" pitchFamily="66" charset="-120"/>
              </a:rPr>
              <a:t>，</a:t>
            </a:r>
            <a:r>
              <a:rPr lang="zh-TW" altLang="en-US" sz="1800" kern="100" dirty="0">
                <a:effectLst/>
                <a:latin typeface="Times New Roman" panose="02020603050405020304" pitchFamily="18" charset="0"/>
                <a:ea typeface="BiauKaiTC Regular" panose="03000500000000000000" pitchFamily="66" charset="-120"/>
              </a:rPr>
              <a:t>也是</a:t>
            </a:r>
            <a:r>
              <a:rPr lang="zh-TW" sz="1800" kern="100" dirty="0">
                <a:effectLst/>
                <a:latin typeface="Times New Roman" panose="02020603050405020304" pitchFamily="18" charset="0"/>
                <a:ea typeface="BiauKaiTC Regular" panose="03000500000000000000" pitchFamily="66" charset="-120"/>
              </a:rPr>
              <a:t>首次將</a:t>
            </a:r>
            <a:r>
              <a:rPr lang="en-US" altLang="zh-TW" sz="1800" kern="100" dirty="0">
                <a:effectLst/>
                <a:latin typeface="Times New Roman" panose="02020603050405020304" pitchFamily="18" charset="0"/>
                <a:ea typeface="BiauKaiTC Regular" panose="03000500000000000000" pitchFamily="66" charset="-120"/>
              </a:rPr>
              <a:t>CNN</a:t>
            </a:r>
            <a:r>
              <a:rPr lang="zh-TW" sz="1800" kern="100" dirty="0">
                <a:effectLst/>
                <a:latin typeface="Times New Roman" panose="02020603050405020304" pitchFamily="18" charset="0"/>
                <a:ea typeface="BiauKaiTC Regular" panose="03000500000000000000" pitchFamily="66" charset="-120"/>
              </a:rPr>
              <a:t>網路應用在物</a:t>
            </a:r>
            <a:r>
              <a:rPr lang="zh-TW" altLang="en-US" sz="1800" kern="100" dirty="0">
                <a:effectLst/>
                <a:latin typeface="Times New Roman" panose="02020603050405020304" pitchFamily="18" charset="0"/>
                <a:ea typeface="BiauKaiTC Regular" panose="03000500000000000000" pitchFamily="66" charset="-120"/>
              </a:rPr>
              <a:t>件偵測</a:t>
            </a:r>
            <a:r>
              <a:rPr lang="zh-TW" sz="1800" kern="100" dirty="0">
                <a:effectLst/>
                <a:latin typeface="Times New Roman" panose="02020603050405020304" pitchFamily="18" charset="0"/>
                <a:ea typeface="BiauKaiTC Regular" panose="03000500000000000000" pitchFamily="66" charset="-120"/>
              </a:rPr>
              <a:t>上</a:t>
            </a:r>
            <a:endParaRPr lang="en-US" altLang="zh-TW"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BiauKaiTC Regular" panose="03000500000000000000" pitchFamily="66" charset="-120"/>
              </a:rPr>
              <a:t>可以看到步驟就是先</a:t>
            </a:r>
            <a:r>
              <a:rPr lang="zh-TW" sz="1800" kern="100" dirty="0">
                <a:effectLst/>
                <a:latin typeface="Times New Roman" panose="02020603050405020304" pitchFamily="18" charset="0"/>
                <a:ea typeface="BiauKaiTC Regular" panose="03000500000000000000" pitchFamily="66" charset="-120"/>
              </a:rPr>
              <a:t>對輸入</a:t>
            </a:r>
            <a:r>
              <a:rPr lang="zh-TW" altLang="en-US" sz="1800" kern="100" dirty="0">
                <a:effectLst/>
                <a:latin typeface="Times New Roman" panose="02020603050405020304" pitchFamily="18" charset="0"/>
                <a:ea typeface="BiauKaiTC Regular" panose="03000500000000000000" pitchFamily="66" charset="-120"/>
              </a:rPr>
              <a:t>的</a:t>
            </a:r>
            <a:r>
              <a:rPr lang="zh-TW" sz="1800" kern="100" dirty="0">
                <a:effectLst/>
                <a:latin typeface="Times New Roman" panose="02020603050405020304" pitchFamily="18" charset="0"/>
                <a:ea typeface="BiauKaiTC Regular" panose="03000500000000000000" pitchFamily="66" charset="-120"/>
              </a:rPr>
              <a:t>圖片提取</a:t>
            </a:r>
            <a:r>
              <a:rPr lang="en-US" sz="1800" kern="100" dirty="0">
                <a:effectLst/>
                <a:latin typeface="Times New Roman" panose="02020603050405020304" pitchFamily="18" charset="0"/>
                <a:ea typeface="BiauKaiTC Regular" panose="03000500000000000000" pitchFamily="66" charset="-120"/>
              </a:rPr>
              <a:t>Region Proposal</a:t>
            </a:r>
            <a:r>
              <a:rPr lang="zh-TW" altLang="en-US" sz="1800" kern="100" dirty="0">
                <a:effectLst/>
                <a:latin typeface="Times New Roman" panose="02020603050405020304" pitchFamily="18" charset="0"/>
                <a:ea typeface="BiauKaiTC Regular" panose="03000500000000000000" pitchFamily="66" charset="-120"/>
              </a:rPr>
              <a:t> 然後</a:t>
            </a:r>
            <a:r>
              <a:rPr lang="zh-TW" sz="1800" kern="100" dirty="0">
                <a:effectLst/>
                <a:latin typeface="Times New Roman" panose="02020603050405020304" pitchFamily="18" charset="0"/>
                <a:ea typeface="BiauKaiTC Regular" panose="03000500000000000000" pitchFamily="66" charset="-120"/>
              </a:rPr>
              <a:t>利用</a:t>
            </a:r>
            <a:r>
              <a:rPr lang="en-US" sz="1800" kern="100" dirty="0">
                <a:effectLst/>
                <a:latin typeface="Times New Roman" panose="02020603050405020304" pitchFamily="18" charset="0"/>
                <a:ea typeface="BiauKaiTC Regular" panose="03000500000000000000" pitchFamily="66" charset="-120"/>
              </a:rPr>
              <a:t>Selective Search</a:t>
            </a:r>
            <a:r>
              <a:rPr lang="zh-TW" sz="1800" kern="100" dirty="0">
                <a:effectLst/>
                <a:latin typeface="Times New Roman" panose="02020603050405020304" pitchFamily="18" charset="0"/>
                <a:ea typeface="BiauKaiTC Regular" panose="03000500000000000000" pitchFamily="66" charset="-120"/>
              </a:rPr>
              <a:t>產生大約</a:t>
            </a:r>
            <a:r>
              <a:rPr lang="en-US" sz="1800" kern="100" dirty="0">
                <a:effectLst/>
                <a:latin typeface="Times New Roman" panose="02020603050405020304" pitchFamily="18" charset="0"/>
                <a:ea typeface="BiauKaiTC Regular" panose="03000500000000000000" pitchFamily="66" charset="-120"/>
              </a:rPr>
              <a:t>2000</a:t>
            </a:r>
            <a:r>
              <a:rPr lang="zh-TW" sz="1800" kern="100" dirty="0">
                <a:effectLst/>
                <a:latin typeface="Times New Roman" panose="02020603050405020304" pitchFamily="18" charset="0"/>
                <a:ea typeface="BiauKaiTC Regular" panose="03000500000000000000" pitchFamily="66" charset="-120"/>
              </a:rPr>
              <a:t>個區域</a:t>
            </a:r>
            <a:endParaRPr lang="en-US" altLang="zh-TW" sz="1800" kern="100" dirty="0">
              <a:effectLst/>
              <a:latin typeface="Times New Roman" panose="02020603050405020304" pitchFamily="18" charset="0"/>
              <a:ea typeface="BiauKaiTC Regular" panose="03000500000000000000" pitchFamily="66" charset="-120"/>
            </a:endParaRP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6</a:t>
            </a:fld>
            <a:endParaRPr lang="zh-TW" altLang="en-US"/>
          </a:p>
        </p:txBody>
      </p:sp>
    </p:spTree>
    <p:extLst>
      <p:ext uri="{BB962C8B-B14F-4D97-AF65-F5344CB8AC3E}">
        <p14:creationId xmlns:p14="http://schemas.microsoft.com/office/powerpoint/2010/main" val="3460431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把</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特徵提取</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分類</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定位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全部整合進</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一次</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CNN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計算處理中，</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效率提升蠻多的</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00" dirty="0" err="1">
                <a:effectLst/>
                <a:latin typeface="Times New Roman" panose="02020603050405020304" pitchFamily="18" charset="0"/>
                <a:ea typeface="BiauKaiTC Regular" panose="03000500000000000000" pitchFamily="66" charset="-120"/>
                <a:cs typeface="Times New Roman" panose="02020603050405020304" pitchFamily="18" charset="0"/>
              </a:rPr>
              <a:t>之後又繼續發展成Faster</a:t>
            </a:r>
            <a:r>
              <a:rPr lang="en-US" sz="2800" kern="100" dirty="0">
                <a:effectLst/>
                <a:latin typeface="Times New Roman" panose="02020603050405020304" pitchFamily="18" charset="0"/>
                <a:ea typeface="BiauKaiTC Regular" panose="03000500000000000000" pitchFamily="66" charset="-120"/>
                <a:cs typeface="Times New Roman" panose="02020603050405020304" pitchFamily="18" charset="0"/>
              </a:rPr>
              <a:t> RCNN，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提出兩</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新</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概念：</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訓練</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區域候選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用的</a:t>
            </a:r>
            <a:r>
              <a:rPr lang="en-US" sz="1800" dirty="0">
                <a:effectLst/>
                <a:latin typeface="Times New Roman" panose="02020603050405020304" pitchFamily="18" charset="0"/>
                <a:ea typeface="BiauKaiTC Regular" panose="03000500000000000000" pitchFamily="66" charset="-120"/>
              </a:rPr>
              <a:t>Region Proposal Network</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網路</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跟用來適應輸入影像當中不同物件大小的</a:t>
            </a:r>
            <a:r>
              <a:rPr lang="en-US" sz="1800" dirty="0">
                <a:effectLst/>
                <a:latin typeface="Times New Roman" panose="02020603050405020304" pitchFamily="18" charset="0"/>
                <a:ea typeface="BiauKaiTC Regular" panose="03000500000000000000" pitchFamily="66" charset="-120"/>
              </a:rPr>
              <a:t>Anchor </a:t>
            </a:r>
            <a:r>
              <a:rPr lang="en-US" sz="1800" dirty="0" err="1">
                <a:effectLst/>
                <a:latin typeface="Times New Roman" panose="02020603050405020304" pitchFamily="18" charset="0"/>
                <a:ea typeface="BiauKaiTC Regular" panose="03000500000000000000" pitchFamily="66" charset="-120"/>
              </a:rPr>
              <a:t>Box，</a:t>
            </a:r>
            <a:r>
              <a:rPr lang="en-US" sz="1800" kern="100" dirty="0" err="1">
                <a:effectLst/>
                <a:latin typeface="Times New Roman" panose="02020603050405020304" pitchFamily="18" charset="0"/>
                <a:ea typeface="BiauKaiTC Regular" panose="03000500000000000000" pitchFamily="66" charset="-120"/>
              </a:rPr>
              <a:t>而Anchor</a:t>
            </a:r>
            <a:r>
              <a:rPr lang="en-US" sz="1800" kern="100" dirty="0">
                <a:effectLst/>
                <a:latin typeface="Times New Roman" panose="02020603050405020304" pitchFamily="18" charset="0"/>
                <a:ea typeface="BiauKaiTC Regular" panose="03000500000000000000" pitchFamily="66" charset="-120"/>
              </a:rPr>
              <a:t> </a:t>
            </a:r>
            <a:r>
              <a:rPr lang="en-US" sz="1800" kern="100" dirty="0" err="1">
                <a:effectLst/>
                <a:latin typeface="Times New Roman" panose="02020603050405020304" pitchFamily="18" charset="0"/>
                <a:ea typeface="BiauKaiTC Regular" panose="03000500000000000000" pitchFamily="66" charset="-120"/>
              </a:rPr>
              <a:t>Box也成為現今蠻多模型當中很重要的一部分</a:t>
            </a:r>
            <a:endParaRPr lang="en-US"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BiauKaiTC Regular" panose="03000500000000000000" pitchFamily="66" charset="-120"/>
              </a:rPr>
              <a:t>雖然two</a:t>
            </a:r>
            <a:r>
              <a:rPr lang="en-US" sz="1800" kern="100" dirty="0">
                <a:effectLst/>
                <a:latin typeface="Times New Roman" panose="02020603050405020304" pitchFamily="18" charset="0"/>
                <a:ea typeface="BiauKaiTC Regular" panose="03000500000000000000" pitchFamily="66" charset="-120"/>
              </a:rPr>
              <a:t> </a:t>
            </a:r>
            <a:r>
              <a:rPr lang="en-US" sz="1800" kern="100" dirty="0" err="1">
                <a:effectLst/>
                <a:latin typeface="Times New Roman" panose="02020603050405020304" pitchFamily="18" charset="0"/>
                <a:ea typeface="BiauKaiTC Regular" panose="03000500000000000000" pitchFamily="66" charset="-120"/>
              </a:rPr>
              <a:t>stage的準度高，但是模型整體的步驟比較多所以效率也比較差</a:t>
            </a:r>
            <a:endParaRPr lang="en-US"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BiauKaiTC Regular" panose="03000500000000000000" pitchFamily="66" charset="-120"/>
              </a:rPr>
              <a:t>所以接下來換提我們所選擇使用的one</a:t>
            </a:r>
            <a:r>
              <a:rPr lang="en-US" sz="1800" kern="100" dirty="0">
                <a:effectLst/>
                <a:latin typeface="Times New Roman" panose="02020603050405020304" pitchFamily="18" charset="0"/>
                <a:ea typeface="BiauKaiTC Regular" panose="03000500000000000000" pitchFamily="66" charset="-120"/>
              </a:rPr>
              <a:t> </a:t>
            </a:r>
            <a:r>
              <a:rPr lang="en-US" sz="1800" kern="100" dirty="0" err="1">
                <a:effectLst/>
                <a:latin typeface="Times New Roman" panose="02020603050405020304" pitchFamily="18" charset="0"/>
                <a:ea typeface="BiauKaiTC Regular" panose="03000500000000000000" pitchFamily="66" charset="-120"/>
              </a:rPr>
              <a:t>stage物件辨識模型</a:t>
            </a:r>
            <a:endParaRPr lang="en-TW" sz="1800" kern="100" dirty="0">
              <a:effectLst/>
              <a:latin typeface="Times New Roman" panose="02020603050405020304" pitchFamily="18" charset="0"/>
              <a:ea typeface="BiauKaiTC Regular" panose="03000500000000000000" pitchFamily="66" charset="-120"/>
            </a:endParaRP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7</a:t>
            </a:fld>
            <a:endParaRPr lang="zh-TW" altLang="en-US"/>
          </a:p>
        </p:txBody>
      </p:sp>
    </p:spTree>
    <p:extLst>
      <p:ext uri="{BB962C8B-B14F-4D97-AF65-F5344CB8AC3E}">
        <p14:creationId xmlns:p14="http://schemas.microsoft.com/office/powerpoint/2010/main" val="403061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簡單來說</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one stage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物件辨識模型，就是去掉剛剛</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two stage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當中的第一個提取</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region proposal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的步驟，將所有任務一次做到位</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而</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ppt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上是</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15</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年</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由</a:t>
                </a:r>
                <a:r>
                  <a:rPr lang="en-US" sz="1800" dirty="0">
                    <a:effectLst/>
                    <a:latin typeface="Times New Roman" panose="02020603050405020304" pitchFamily="18" charset="0"/>
                    <a:ea typeface="BiauKaiTC Regular" panose="03000500000000000000" pitchFamily="66" charset="-120"/>
                  </a:rPr>
                  <a:t>Joseph Redmon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等人提出的</a:t>
                </a:r>
                <a:r>
                  <a:rPr lang="en-US" sz="1800" dirty="0" err="1">
                    <a:effectLst/>
                    <a:latin typeface="Times New Roman" panose="02020603050405020304" pitchFamily="18" charset="0"/>
                    <a:ea typeface="BiauKaiTC Regular" panose="03000500000000000000" pitchFamily="66" charset="-120"/>
                  </a:rPr>
                  <a:t>YOLO，將原先提取region</a:t>
                </a:r>
                <a:r>
                  <a:rPr lang="en-US" sz="1800" dirty="0">
                    <a:effectLst/>
                    <a:latin typeface="Times New Roman" panose="02020603050405020304" pitchFamily="18" charset="0"/>
                    <a:ea typeface="BiauKaiTC Regular" panose="03000500000000000000" pitchFamily="66" charset="-120"/>
                  </a:rPr>
                  <a:t> </a:t>
                </a:r>
                <a:r>
                  <a:rPr lang="en-US" sz="1800" dirty="0" err="1">
                    <a:effectLst/>
                    <a:latin typeface="Times New Roman" panose="02020603050405020304" pitchFamily="18" charset="0"/>
                    <a:ea typeface="BiauKaiTC Regular" panose="03000500000000000000" pitchFamily="66" charset="-120"/>
                  </a:rPr>
                  <a:t>proposa這個步驟以劃分grid的方式取代</a:t>
                </a:r>
                <a:r>
                  <a:rPr lang="en-TW" sz="2800" dirty="0">
                    <a:effectLst/>
                  </a:rPr>
                  <a:t>，讓每個grid分別去預測落在該grid當中的物體</a:t>
                </a:r>
              </a:p>
              <a:p>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相對於</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two stage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因為少了提取</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region proposal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的步驟，所以整體效率提升比較好，</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推理速度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也比較快</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比較適合用在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Real time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場景</a:t>
                </a:r>
                <a:endParaRPr lang="en-US" altLang="zh-TW" b="0" i="0" dirty="0">
                  <a:solidFill>
                    <a:srgbClr val="252525"/>
                  </a:solidFill>
                  <a:effectLst/>
                  <a:latin typeface="Roboto" panose="02000000000000000000" pitchFamily="2"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8</a:t>
            </a:fld>
            <a:endParaRPr lang="zh-TW" altLang="en-US"/>
          </a:p>
        </p:txBody>
      </p:sp>
    </p:spTree>
    <p:extLst>
      <p:ext uri="{BB962C8B-B14F-4D97-AF65-F5344CB8AC3E}">
        <p14:creationId xmlns:p14="http://schemas.microsoft.com/office/powerpoint/2010/main" val="3058580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接下來是旋轉物件偵測的相關文獻</a:t>
            </a:r>
            <a:endParaRPr lang="en-US" dirty="0"/>
          </a:p>
          <a:p>
            <a:endParaRPr lang="en-US" dirty="0"/>
          </a:p>
          <a:p>
            <a:r>
              <a:rPr lang="en-US" dirty="0" err="1"/>
              <a:t>我們會先從基於迴歸的方法說起，再說到以往經驗當中修改迴歸模型中的loss</a:t>
            </a:r>
            <a:r>
              <a:rPr lang="en-US" dirty="0"/>
              <a:t> </a:t>
            </a:r>
            <a:r>
              <a:rPr lang="en-US" dirty="0" err="1"/>
              <a:t>function的相關研究</a:t>
            </a:r>
            <a:endParaRPr lang="en-US"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9</a:t>
            </a:fld>
            <a:endParaRPr lang="zh-TW" altLang="en-US"/>
          </a:p>
        </p:txBody>
      </p:sp>
    </p:spTree>
    <p:extLst>
      <p:ext uri="{BB962C8B-B14F-4D97-AF65-F5344CB8AC3E}">
        <p14:creationId xmlns:p14="http://schemas.microsoft.com/office/powerpoint/2010/main" val="142650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E89D5522-9BE8-4F24-A3B8-B97BCF22CF6E}" type="datetime1">
              <a:rPr lang="zh-TW" altLang="en-US" smtClean="0"/>
              <a:t>2023/7/17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388366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A917C6E-5549-4218-8AB5-58EB41995C11}" type="datetime1">
              <a:rPr lang="zh-TW" altLang="en-US" smtClean="0"/>
              <a:t>2023/7/17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58460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690F776-2DD7-44D7-920D-BBFA1495C20C}" type="datetime1">
              <a:rPr lang="zh-TW" altLang="en-US" smtClean="0"/>
              <a:t>2023/7/17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1255867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a:latin typeface="+mj-lt"/>
                <a:ea typeface="BiauKaiTC Regular" panose="03000500000000000000" pitchFamily="66" charset="-120"/>
              </a:defRPr>
            </a:lvl1pPr>
            <a:lvl2pPr>
              <a:defRPr>
                <a:latin typeface="+mj-lt"/>
                <a:ea typeface="BiauKaiTC Regular" panose="03000500000000000000" pitchFamily="66" charset="-120"/>
              </a:defRPr>
            </a:lvl2pPr>
            <a:lvl3pPr>
              <a:defRPr>
                <a:latin typeface="+mj-lt"/>
                <a:ea typeface="BiauKaiTC Regular" panose="03000500000000000000" pitchFamily="66" charset="-120"/>
              </a:defRPr>
            </a:lvl3pPr>
            <a:lvl4pPr>
              <a:defRPr>
                <a:latin typeface="+mj-lt"/>
                <a:ea typeface="BiauKaiTC Regular" panose="03000500000000000000" pitchFamily="66" charset="-120"/>
              </a:defRPr>
            </a:lvl4pPr>
            <a:lvl5pPr>
              <a:defRPr>
                <a:latin typeface="+mj-lt"/>
                <a:ea typeface="BiauKaiTC Regular" panose="03000500000000000000" pitchFamily="66"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C7A49E-6880-4387-B1FD-64A87D74CD85}" type="datetime1">
              <a:rPr lang="zh-TW" altLang="en-US" smtClean="0"/>
              <a:t>2023/7/17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119969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E3BC7C9-6CE7-40C3-9735-8CE47FFAB7BB}" type="datetime1">
              <a:rPr lang="zh-TW" altLang="en-US" smtClean="0"/>
              <a:t>2023/7/17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257987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5DAA366-10F3-4927-8E30-3E16BBEC1DCF}" type="datetime1">
              <a:rPr lang="zh-TW" altLang="en-US" smtClean="0"/>
              <a:t>2023/7/17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4210227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AA90D29-12D2-42D3-925D-B0346AF9C0BC}" type="datetime1">
              <a:rPr lang="zh-TW" altLang="en-US" smtClean="0"/>
              <a:t>2023/7/17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967476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BA04943-CBC5-4A3C-8C3C-8BCE297C8476}" type="datetime1">
              <a:rPr lang="zh-TW" altLang="en-US" smtClean="0"/>
              <a:t>2023/7/17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1730637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37F51-0D1A-4044-A22A-CACF38866FA6}" type="datetime1">
              <a:rPr lang="zh-TW" altLang="en-US" smtClean="0"/>
              <a:t>2023/7/17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284485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25F0849-187D-4E9F-BEE3-97EFEF1B37AC}" type="datetime1">
              <a:rPr lang="zh-TW" altLang="en-US" smtClean="0"/>
              <a:t>2023/7/17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19524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85A6DF1-1858-44D1-BEE9-7F1588A5A2F6}" type="datetime1">
              <a:rPr lang="zh-TW" altLang="en-US" smtClean="0"/>
              <a:t>2023/7/17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700815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C9A1F-BE3B-4EC8-AC29-35EA614D8D1B}" type="datetime1">
              <a:rPr lang="zh-TW" altLang="en-US" smtClean="0"/>
              <a:t>2023/7/17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978731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pm"/></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607CEB-2CE9-424F-AF9A-33FFFFD042D5}"/>
              </a:ext>
            </a:extLst>
          </p:cNvPr>
          <p:cNvSpPr>
            <a:spLocks noGrp="1"/>
          </p:cNvSpPr>
          <p:nvPr>
            <p:ph type="ctrTitle"/>
          </p:nvPr>
        </p:nvSpPr>
        <p:spPr>
          <a:xfrm>
            <a:off x="406400" y="1122363"/>
            <a:ext cx="8589818" cy="2387600"/>
          </a:xfrm>
        </p:spPr>
        <p:txBody>
          <a:bodyPr>
            <a:noAutofit/>
          </a:bodyPr>
          <a:lstStyle/>
          <a:p>
            <a:r>
              <a:rPr lang="zh-TW" altLang="en-US" sz="4000" dirty="0">
                <a:latin typeface="Times New Roman" panose="02020603050405020304" pitchFamily="18" charset="0"/>
                <a:ea typeface="BiauKaiTC Regular" panose="03000500000000000000" pitchFamily="66" charset="-120"/>
                <a:cs typeface="Times New Roman" panose="02020603050405020304" pitchFamily="18" charset="0"/>
              </a:rPr>
              <a:t>基於</a:t>
            </a:r>
            <a:r>
              <a:rPr lang="en-US" altLang="zh-TW" sz="4000" dirty="0">
                <a:latin typeface="Times New Roman" panose="02020603050405020304" pitchFamily="18" charset="0"/>
                <a:ea typeface="BiauKaiTC Regular" panose="03000500000000000000" pitchFamily="66" charset="-120"/>
                <a:cs typeface="Times New Roman" panose="02020603050405020304" pitchFamily="18" charset="0"/>
              </a:rPr>
              <a:t>YOLOv7</a:t>
            </a:r>
            <a:r>
              <a:rPr lang="zh-TW" altLang="en-US" sz="4000" dirty="0">
                <a:latin typeface="Times New Roman" panose="02020603050405020304" pitchFamily="18" charset="0"/>
                <a:ea typeface="BiauKaiTC Regular" panose="03000500000000000000" pitchFamily="66" charset="-120"/>
                <a:cs typeface="Times New Roman" panose="02020603050405020304" pitchFamily="18" charset="0"/>
              </a:rPr>
              <a:t>之旋轉物件辨識方法</a:t>
            </a:r>
            <a:br>
              <a:rPr lang="en-US" altLang="zh-TW" sz="4000" dirty="0">
                <a:latin typeface="Times New Roman" panose="02020603050405020304" pitchFamily="18" charset="0"/>
                <a:ea typeface="BiauKaiTC Regular" panose="03000500000000000000" pitchFamily="66" charset="-120"/>
                <a:cs typeface="Times New Roman" panose="02020603050405020304" pitchFamily="18" charset="0"/>
              </a:rPr>
            </a:br>
            <a:r>
              <a:rPr lang="en-US" sz="2000" kern="100" dirty="0">
                <a:effectLst/>
                <a:latin typeface="Times New Roman" panose="02020603050405020304" pitchFamily="18" charset="0"/>
                <a:ea typeface="BiauKaiTC Regular" panose="03000500000000000000" pitchFamily="66" charset="-120"/>
                <a:cs typeface="Times New Roman" panose="02020603050405020304" pitchFamily="18" charset="0"/>
              </a:rPr>
              <a:t>An Oriented Object Detection Based on YOLOv7</a:t>
            </a:r>
            <a:br>
              <a:rPr lang="en-US" sz="1800" kern="100" dirty="0">
                <a:effectLst/>
                <a:latin typeface="Times New Roman" panose="02020603050405020304" pitchFamily="18" charset="0"/>
                <a:ea typeface="BiauKaiTC Regular" panose="03000500000000000000" pitchFamily="66" charset="-120"/>
                <a:cs typeface="Times New Roman" panose="02020603050405020304" pitchFamily="18" charset="0"/>
              </a:rPr>
            </a:br>
            <a:endParaRPr lang="zh-TW" altLang="en-US" sz="4000"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副標題 2">
            <a:extLst>
              <a:ext uri="{FF2B5EF4-FFF2-40B4-BE49-F238E27FC236}">
                <a16:creationId xmlns:a16="http://schemas.microsoft.com/office/drawing/2014/main" id="{8B01D912-8696-EDE9-B359-42224A563128}"/>
              </a:ext>
            </a:extLst>
          </p:cNvPr>
          <p:cNvSpPr txBox="1">
            <a:spLocks/>
          </p:cNvSpPr>
          <p:nvPr/>
        </p:nvSpPr>
        <p:spPr>
          <a:xfrm>
            <a:off x="1143000" y="4127885"/>
            <a:ext cx="6858000" cy="14948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口試委員：朱守禮</a:t>
            </a:r>
            <a:endParaRPr lang="en-US" altLang="zh-TW" sz="2000" dirty="0">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口試委員：林學億</a:t>
            </a:r>
            <a:endParaRPr lang="en-US" altLang="zh-TW" sz="2000" dirty="0">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指導教授：蘇志文</a:t>
            </a:r>
            <a:endParaRPr lang="en-US" altLang="zh-TW" sz="2000" dirty="0">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研究生：林冠良</a:t>
            </a:r>
          </a:p>
        </p:txBody>
      </p:sp>
      <p:sp>
        <p:nvSpPr>
          <p:cNvPr id="3" name="投影片編號版面配置區 2">
            <a:extLst>
              <a:ext uri="{FF2B5EF4-FFF2-40B4-BE49-F238E27FC236}">
                <a16:creationId xmlns:a16="http://schemas.microsoft.com/office/drawing/2014/main" id="{45472273-F6A7-41E9-FD1D-E8BFA8FB6807}"/>
              </a:ext>
            </a:extLst>
          </p:cNvPr>
          <p:cNvSpPr>
            <a:spLocks noGrp="1"/>
          </p:cNvSpPr>
          <p:nvPr>
            <p:ph type="sldNum" sz="quarter" idx="12"/>
          </p:nvPr>
        </p:nvSpPr>
        <p:spPr/>
        <p:txBody>
          <a:bodyPr/>
          <a:lstStyle/>
          <a:p>
            <a:fld id="{90DEBA10-A8DF-4FD4-A4BF-31A9D19F603F}"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1</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5" name="文字方塊 4">
            <a:extLst>
              <a:ext uri="{FF2B5EF4-FFF2-40B4-BE49-F238E27FC236}">
                <a16:creationId xmlns:a16="http://schemas.microsoft.com/office/drawing/2014/main" id="{260183AA-E4E7-4888-2BFA-28BE53ACFFA9}"/>
              </a:ext>
            </a:extLst>
          </p:cNvPr>
          <p:cNvSpPr txBox="1"/>
          <p:nvPr/>
        </p:nvSpPr>
        <p:spPr>
          <a:xfrm>
            <a:off x="6457950" y="5735637"/>
            <a:ext cx="2125903" cy="507831"/>
          </a:xfrm>
          <a:prstGeom prst="rect">
            <a:avLst/>
          </a:prstGeom>
          <a:noFill/>
        </p:spPr>
        <p:txBody>
          <a:bodyPr wrap="none" rtlCol="0">
            <a:spAutoFit/>
          </a:bodyPr>
          <a:lstStyle/>
          <a:p>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口試時間：</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112</a:t>
            </a: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年</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7</a:t>
            </a: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月</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18</a:t>
            </a: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日 </a:t>
            </a:r>
            <a:b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b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口試地點：電學</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213</a:t>
            </a:r>
            <a:endPar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63953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E3B1-DDE3-542E-2446-EA3A056FEFDB}"/>
              </a:ext>
            </a:extLst>
          </p:cNvPr>
          <p:cNvSpPr>
            <a:spLocks noGrp="1"/>
          </p:cNvSpPr>
          <p:nvPr>
            <p:ph type="title"/>
          </p:nvPr>
        </p:nvSpPr>
        <p:spPr/>
        <p:txBody>
          <a:bodyPr>
            <a:noAutofit/>
          </a:bodyPr>
          <a:lstStyle/>
          <a:p>
            <a:r>
              <a:rPr lang="en-TW" dirty="0">
                <a:cs typeface="Consolas" panose="020B0609020204030204" pitchFamily="49" charset="0"/>
              </a:rPr>
              <a:t>Regression-based</a:t>
            </a:r>
          </a:p>
        </p:txBody>
      </p:sp>
      <p:sp>
        <p:nvSpPr>
          <p:cNvPr id="4" name="Slide Number Placeholder 3">
            <a:extLst>
              <a:ext uri="{FF2B5EF4-FFF2-40B4-BE49-F238E27FC236}">
                <a16:creationId xmlns:a16="http://schemas.microsoft.com/office/drawing/2014/main" id="{1F42381A-414F-82C9-A461-7468F0513067}"/>
              </a:ext>
            </a:extLst>
          </p:cNvPr>
          <p:cNvSpPr>
            <a:spLocks noGrp="1"/>
          </p:cNvSpPr>
          <p:nvPr>
            <p:ph type="sldNum" sz="quarter" idx="12"/>
          </p:nvPr>
        </p:nvSpPr>
        <p:spPr/>
        <p:txBody>
          <a:bodyPr/>
          <a:lstStyle/>
          <a:p>
            <a:fld id="{90DEBA10-A8DF-4FD4-A4BF-31A9D19F603F}" type="slidenum">
              <a:rPr lang="zh-TW" altLang="en-US" smtClean="0">
                <a:latin typeface="+mj-lt"/>
              </a:rPr>
              <a:t>10</a:t>
            </a:fld>
            <a:endParaRPr lang="zh-TW" altLang="en-US">
              <a:latin typeface="+mj-lt"/>
            </a:endParaRPr>
          </a:p>
        </p:txBody>
      </p:sp>
      <p:pic>
        <p:nvPicPr>
          <p:cNvPr id="5" name="內容版面配置區 11">
            <a:extLst>
              <a:ext uri="{FF2B5EF4-FFF2-40B4-BE49-F238E27FC236}">
                <a16:creationId xmlns:a16="http://schemas.microsoft.com/office/drawing/2014/main" id="{BE29E78C-74F9-A89A-FD24-4C1C372B0D6A}"/>
              </a:ext>
            </a:extLst>
          </p:cNvPr>
          <p:cNvPicPr>
            <a:picLocks noGrp="1" noChangeAspect="1"/>
          </p:cNvPicPr>
          <p:nvPr>
            <p:ph idx="1"/>
          </p:nvPr>
        </p:nvPicPr>
        <p:blipFill rotWithShape="1">
          <a:blip r:embed="rId3"/>
          <a:srcRect r="33404"/>
          <a:stretch/>
        </p:blipFill>
        <p:spPr>
          <a:xfrm>
            <a:off x="1820500" y="2090057"/>
            <a:ext cx="5502999" cy="4019408"/>
          </a:xfrm>
        </p:spPr>
      </p:pic>
      <p:sp>
        <p:nvSpPr>
          <p:cNvPr id="6" name="內容版面配置區 2">
            <a:extLst>
              <a:ext uri="{FF2B5EF4-FFF2-40B4-BE49-F238E27FC236}">
                <a16:creationId xmlns:a16="http://schemas.microsoft.com/office/drawing/2014/main" id="{5B7B1426-F680-751C-3102-280FF345F099}"/>
              </a:ext>
            </a:extLst>
          </p:cNvPr>
          <p:cNvSpPr txBox="1">
            <a:spLocks/>
          </p:cNvSpPr>
          <p:nvPr/>
        </p:nvSpPr>
        <p:spPr>
          <a:xfrm>
            <a:off x="628650" y="1519985"/>
            <a:ext cx="7886700" cy="570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mj-lt"/>
                <a:cs typeface="Consolas" panose="020B0609020204030204" pitchFamily="49" charset="0"/>
              </a:rPr>
              <a:t>5 parameters: x, y, w, h, theta(angle)</a:t>
            </a:r>
            <a:r>
              <a:rPr lang="zh-TW" altLang="en-US" dirty="0">
                <a:latin typeface="+mj-lt"/>
                <a:cs typeface="Consolas" panose="020B0609020204030204" pitchFamily="49" charset="0"/>
              </a:rPr>
              <a:t> </a:t>
            </a:r>
            <a:endParaRPr lang="en-US" altLang="zh-TW" dirty="0">
              <a:latin typeface="+mj-lt"/>
              <a:cs typeface="Consolas" panose="020B0609020204030204" pitchFamily="49" charset="0"/>
            </a:endParaRPr>
          </a:p>
        </p:txBody>
      </p:sp>
      <p:sp>
        <p:nvSpPr>
          <p:cNvPr id="7" name="文字方塊 4">
            <a:extLst>
              <a:ext uri="{FF2B5EF4-FFF2-40B4-BE49-F238E27FC236}">
                <a16:creationId xmlns:a16="http://schemas.microsoft.com/office/drawing/2014/main" id="{4DE80ED0-3E03-6418-C79A-52D5DAE00DE7}"/>
              </a:ext>
            </a:extLst>
          </p:cNvPr>
          <p:cNvSpPr txBox="1"/>
          <p:nvPr/>
        </p:nvSpPr>
        <p:spPr>
          <a:xfrm>
            <a:off x="2840159" y="6242671"/>
            <a:ext cx="4646491" cy="307777"/>
          </a:xfrm>
          <a:prstGeom prst="rect">
            <a:avLst/>
          </a:prstGeom>
          <a:noFill/>
        </p:spPr>
        <p:txBody>
          <a:bodyPr wrap="square" rtlCol="0">
            <a:spAutoFit/>
          </a:bodyPr>
          <a:lstStyle/>
          <a:p>
            <a:r>
              <a:rPr lang="en-US" altLang="zh-TW" sz="1400" dirty="0">
                <a:latin typeface="+mj-lt"/>
                <a:cs typeface="Consolas" panose="020B0609020204030204" pitchFamily="49" charset="0"/>
              </a:rPr>
              <a:t>[source] https://</a:t>
            </a:r>
            <a:r>
              <a:rPr lang="en-US" altLang="zh-TW" sz="1400" dirty="0" err="1">
                <a:latin typeface="+mj-lt"/>
                <a:cs typeface="Consolas" panose="020B0609020204030204" pitchFamily="49" charset="0"/>
              </a:rPr>
              <a:t>arxiv.org</a:t>
            </a:r>
            <a:r>
              <a:rPr lang="en-US" altLang="zh-TW" sz="1400" dirty="0">
                <a:latin typeface="+mj-lt"/>
                <a:cs typeface="Consolas" panose="020B0609020204030204" pitchFamily="49" charset="0"/>
              </a:rPr>
              <a:t>/abs/2003.05597</a:t>
            </a:r>
            <a:endParaRPr lang="zh-TW" altLang="en-US" sz="1400" dirty="0">
              <a:latin typeface="+mj-lt"/>
              <a:cs typeface="Consolas" panose="020B0609020204030204" pitchFamily="49" charset="0"/>
            </a:endParaRPr>
          </a:p>
        </p:txBody>
      </p:sp>
    </p:spTree>
    <p:extLst>
      <p:ext uri="{BB962C8B-B14F-4D97-AF65-F5344CB8AC3E}">
        <p14:creationId xmlns:p14="http://schemas.microsoft.com/office/powerpoint/2010/main" val="174820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E3B1-DDE3-542E-2446-EA3A056FEFDB}"/>
              </a:ext>
            </a:extLst>
          </p:cNvPr>
          <p:cNvSpPr>
            <a:spLocks noGrp="1"/>
          </p:cNvSpPr>
          <p:nvPr>
            <p:ph type="title"/>
          </p:nvPr>
        </p:nvSpPr>
        <p:spPr/>
        <p:txBody>
          <a:bodyPr>
            <a:noAutofit/>
          </a:bodyPr>
          <a:lstStyle/>
          <a:p>
            <a:r>
              <a:rPr lang="en-TW" dirty="0">
                <a:cs typeface="Consolas" panose="020B0609020204030204" pitchFamily="49" charset="0"/>
              </a:rPr>
              <a:t>Regression-based</a:t>
            </a:r>
          </a:p>
        </p:txBody>
      </p:sp>
      <p:sp>
        <p:nvSpPr>
          <p:cNvPr id="4" name="Slide Number Placeholder 3">
            <a:extLst>
              <a:ext uri="{FF2B5EF4-FFF2-40B4-BE49-F238E27FC236}">
                <a16:creationId xmlns:a16="http://schemas.microsoft.com/office/drawing/2014/main" id="{1F42381A-414F-82C9-A461-7468F0513067}"/>
              </a:ext>
            </a:extLst>
          </p:cNvPr>
          <p:cNvSpPr>
            <a:spLocks noGrp="1"/>
          </p:cNvSpPr>
          <p:nvPr>
            <p:ph type="sldNum" sz="quarter" idx="12"/>
          </p:nvPr>
        </p:nvSpPr>
        <p:spPr/>
        <p:txBody>
          <a:bodyPr/>
          <a:lstStyle/>
          <a:p>
            <a:fld id="{90DEBA10-A8DF-4FD4-A4BF-31A9D19F603F}" type="slidenum">
              <a:rPr lang="zh-TW" altLang="en-US" smtClean="0">
                <a:latin typeface="+mj-lt"/>
              </a:rPr>
              <a:t>11</a:t>
            </a:fld>
            <a:endParaRPr lang="zh-TW" altLang="en-US">
              <a:latin typeface="+mj-lt"/>
            </a:endParaRPr>
          </a:p>
        </p:txBody>
      </p:sp>
      <mc:AlternateContent xmlns:mc="http://schemas.openxmlformats.org/markup-compatibility/2006" xmlns:a14="http://schemas.microsoft.com/office/drawing/2010/main">
        <mc:Choice Requires="a14">
          <p:sp>
            <p:nvSpPr>
              <p:cNvPr id="6" name="內容版面配置區 2">
                <a:extLst>
                  <a:ext uri="{FF2B5EF4-FFF2-40B4-BE49-F238E27FC236}">
                    <a16:creationId xmlns:a16="http://schemas.microsoft.com/office/drawing/2014/main" id="{5B7B1426-F680-751C-3102-280FF345F099}"/>
                  </a:ext>
                </a:extLst>
              </p:cNvPr>
              <p:cNvSpPr txBox="1">
                <a:spLocks/>
              </p:cNvSpPr>
              <p:nvPr/>
            </p:nvSpPr>
            <p:spPr>
              <a:xfrm>
                <a:off x="628650" y="1519985"/>
                <a:ext cx="8272754" cy="570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mj-lt"/>
                    <a:cs typeface="Consolas" panose="020B0609020204030204" pitchFamily="49" charset="0"/>
                  </a:rPr>
                  <a:t>8 parameters: </a:t>
                </a:r>
                <a14:m>
                  <m:oMath xmlns:m="http://schemas.openxmlformats.org/officeDocument/2006/math">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1</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1</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2</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2</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3</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3</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4</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4</m:t>
                        </m:r>
                      </m:sub>
                    </m:sSub>
                  </m:oMath>
                </a14:m>
                <a:endParaRPr lang="en-US" altLang="zh-TW" dirty="0">
                  <a:latin typeface="+mj-lt"/>
                  <a:cs typeface="Consolas" panose="020B0609020204030204" pitchFamily="49" charset="0"/>
                </a:endParaRPr>
              </a:p>
            </p:txBody>
          </p:sp>
        </mc:Choice>
        <mc:Fallback xmlns="">
          <p:sp>
            <p:nvSpPr>
              <p:cNvPr id="6" name="內容版面配置區 2">
                <a:extLst>
                  <a:ext uri="{FF2B5EF4-FFF2-40B4-BE49-F238E27FC236}">
                    <a16:creationId xmlns:a16="http://schemas.microsoft.com/office/drawing/2014/main" id="{5B7B1426-F680-751C-3102-280FF345F099}"/>
                  </a:ext>
                </a:extLst>
              </p:cNvPr>
              <p:cNvSpPr txBox="1">
                <a:spLocks noRot="1" noChangeAspect="1" noMove="1" noResize="1" noEditPoints="1" noAdjustHandles="1" noChangeArrowheads="1" noChangeShapeType="1" noTextEdit="1"/>
              </p:cNvSpPr>
              <p:nvPr/>
            </p:nvSpPr>
            <p:spPr>
              <a:xfrm>
                <a:off x="628650" y="1519985"/>
                <a:ext cx="8272754" cy="570072"/>
              </a:xfrm>
              <a:prstGeom prst="rect">
                <a:avLst/>
              </a:prstGeom>
              <a:blipFill>
                <a:blip r:embed="rId3"/>
                <a:stretch>
                  <a:fillRect l="-1380" t="-17391" b="-15217"/>
                </a:stretch>
              </a:blipFill>
            </p:spPr>
            <p:txBody>
              <a:bodyPr/>
              <a:lstStyle/>
              <a:p>
                <a:r>
                  <a:rPr lang="en-TW">
                    <a:noFill/>
                  </a:rPr>
                  <a:t> </a:t>
                </a:r>
              </a:p>
            </p:txBody>
          </p:sp>
        </mc:Fallback>
      </mc:AlternateContent>
      <p:grpSp>
        <p:nvGrpSpPr>
          <p:cNvPr id="8" name="Group 7">
            <a:extLst>
              <a:ext uri="{FF2B5EF4-FFF2-40B4-BE49-F238E27FC236}">
                <a16:creationId xmlns:a16="http://schemas.microsoft.com/office/drawing/2014/main" id="{89620231-B322-4D0E-B7D9-6B63960FB1A4}"/>
              </a:ext>
            </a:extLst>
          </p:cNvPr>
          <p:cNvGrpSpPr/>
          <p:nvPr/>
        </p:nvGrpSpPr>
        <p:grpSpPr>
          <a:xfrm>
            <a:off x="2098740" y="2297441"/>
            <a:ext cx="4946520" cy="3536883"/>
            <a:chOff x="3097762" y="2005350"/>
            <a:chExt cx="3360188" cy="2937702"/>
          </a:xfrm>
        </p:grpSpPr>
        <p:sp>
          <p:nvSpPr>
            <p:cNvPr id="9" name="TextBox 8">
              <a:extLst>
                <a:ext uri="{FF2B5EF4-FFF2-40B4-BE49-F238E27FC236}">
                  <a16:creationId xmlns:a16="http://schemas.microsoft.com/office/drawing/2014/main" id="{B3F8D145-A187-222E-8183-BE6646026DBC}"/>
                </a:ext>
              </a:extLst>
            </p:cNvPr>
            <p:cNvSpPr txBox="1"/>
            <p:nvPr/>
          </p:nvSpPr>
          <p:spPr>
            <a:xfrm rot="19240614">
              <a:off x="3340078" y="3187079"/>
              <a:ext cx="2967358" cy="639091"/>
            </a:xfrm>
            <a:prstGeom prst="rect">
              <a:avLst/>
            </a:prstGeom>
            <a:noFill/>
          </p:spPr>
          <p:txBody>
            <a:bodyPr wrap="square" rtlCol="0">
              <a:spAutoFit/>
            </a:bodyPr>
            <a:lstStyle/>
            <a:p>
              <a:pPr algn="ctr"/>
              <a:r>
                <a:rPr lang="en-TW" sz="4400" dirty="0">
                  <a:latin typeface="+mj-lt"/>
                  <a:cs typeface="Consolas" panose="020B0609020204030204" pitchFamily="49" charset="0"/>
                </a:rPr>
                <a:t>TEXTBOXES++</a:t>
              </a:r>
            </a:p>
          </p:txBody>
        </p:sp>
        <p:sp>
          <p:nvSpPr>
            <p:cNvPr id="10" name="Rectangle 9">
              <a:extLst>
                <a:ext uri="{FF2B5EF4-FFF2-40B4-BE49-F238E27FC236}">
                  <a16:creationId xmlns:a16="http://schemas.microsoft.com/office/drawing/2014/main" id="{C0F6C7E8-1296-BCBC-DDDB-28B363B06721}"/>
                </a:ext>
              </a:extLst>
            </p:cNvPr>
            <p:cNvSpPr/>
            <p:nvPr/>
          </p:nvSpPr>
          <p:spPr>
            <a:xfrm>
              <a:off x="3097763" y="2761862"/>
              <a:ext cx="3360187" cy="1325562"/>
            </a:xfrm>
            <a:prstGeom prst="rect">
              <a:avLst/>
            </a:prstGeom>
            <a:noFill/>
            <a:ln w="3810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latin typeface="+mj-lt"/>
              </a:endParaRPr>
            </a:p>
          </p:txBody>
        </p:sp>
        <p:sp>
          <p:nvSpPr>
            <p:cNvPr id="11" name="Rectangle 10">
              <a:extLst>
                <a:ext uri="{FF2B5EF4-FFF2-40B4-BE49-F238E27FC236}">
                  <a16:creationId xmlns:a16="http://schemas.microsoft.com/office/drawing/2014/main" id="{A8421926-D4F9-8DB4-73B5-689D02E98287}"/>
                </a:ext>
              </a:extLst>
            </p:cNvPr>
            <p:cNvSpPr/>
            <p:nvPr/>
          </p:nvSpPr>
          <p:spPr>
            <a:xfrm rot="19263491">
              <a:off x="3394291" y="3075502"/>
              <a:ext cx="2899170" cy="8210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latin typeface="+mj-lt"/>
              </a:endParaRPr>
            </a:p>
          </p:txBody>
        </p:sp>
        <p:cxnSp>
          <p:nvCxnSpPr>
            <p:cNvPr id="12" name="Straight Arrow Connector 11">
              <a:extLst>
                <a:ext uri="{FF2B5EF4-FFF2-40B4-BE49-F238E27FC236}">
                  <a16:creationId xmlns:a16="http://schemas.microsoft.com/office/drawing/2014/main" id="{7ED1BCBC-F9FE-AF84-855F-60E914B0FC9C}"/>
                </a:ext>
              </a:extLst>
            </p:cNvPr>
            <p:cNvCxnSpPr>
              <a:cxnSpLocks/>
            </p:cNvCxnSpPr>
            <p:nvPr/>
          </p:nvCxnSpPr>
          <p:spPr>
            <a:xfrm>
              <a:off x="3097763" y="4087424"/>
              <a:ext cx="802798" cy="85562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DA890556-ECA3-178C-A3AA-D99B061F5BBA}"/>
                </a:ext>
              </a:extLst>
            </p:cNvPr>
            <p:cNvCxnSpPr>
              <a:cxnSpLocks/>
            </p:cNvCxnSpPr>
            <p:nvPr/>
          </p:nvCxnSpPr>
          <p:spPr>
            <a:xfrm>
              <a:off x="3097762" y="2761861"/>
              <a:ext cx="407244" cy="1520823"/>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563B8EFE-8AE9-DB7E-B930-6B86BF3ECDB0}"/>
                </a:ext>
              </a:extLst>
            </p:cNvPr>
            <p:cNvCxnSpPr>
              <a:cxnSpLocks/>
            </p:cNvCxnSpPr>
            <p:nvPr/>
          </p:nvCxnSpPr>
          <p:spPr>
            <a:xfrm flipH="1" flipV="1">
              <a:off x="6180672" y="2644493"/>
              <a:ext cx="277278" cy="1460197"/>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840F2C8B-9AB2-06D0-ADA0-C54400492E87}"/>
                </a:ext>
              </a:extLst>
            </p:cNvPr>
            <p:cNvCxnSpPr>
              <a:cxnSpLocks/>
            </p:cNvCxnSpPr>
            <p:nvPr/>
          </p:nvCxnSpPr>
          <p:spPr>
            <a:xfrm flipH="1" flipV="1">
              <a:off x="5750257" y="2005350"/>
              <a:ext cx="707693" cy="756511"/>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sp>
        <p:nvSpPr>
          <p:cNvPr id="3" name="文字方塊 4">
            <a:extLst>
              <a:ext uri="{FF2B5EF4-FFF2-40B4-BE49-F238E27FC236}">
                <a16:creationId xmlns:a16="http://schemas.microsoft.com/office/drawing/2014/main" id="{D387C81F-9F47-3D47-121D-3FF77790C349}"/>
              </a:ext>
            </a:extLst>
          </p:cNvPr>
          <p:cNvSpPr txBox="1"/>
          <p:nvPr/>
        </p:nvSpPr>
        <p:spPr>
          <a:xfrm>
            <a:off x="2689639" y="5895584"/>
            <a:ext cx="4646491" cy="307777"/>
          </a:xfrm>
          <a:prstGeom prst="rect">
            <a:avLst/>
          </a:prstGeom>
          <a:noFill/>
        </p:spPr>
        <p:txBody>
          <a:bodyPr wrap="square" rtlCol="0">
            <a:spAutoFit/>
          </a:bodyPr>
          <a:lstStyle/>
          <a:p>
            <a:r>
              <a:rPr lang="en-US" altLang="zh-TW" sz="1400" dirty="0">
                <a:latin typeface="+mj-lt"/>
                <a:cs typeface="Consolas" panose="020B0609020204030204" pitchFamily="49" charset="0"/>
              </a:rPr>
              <a:t>[source] </a:t>
            </a:r>
            <a:r>
              <a:rPr lang="en-US" altLang="zh-TW" sz="1400" dirty="0" err="1">
                <a:latin typeface="+mj-lt"/>
                <a:cs typeface="Consolas" panose="020B0609020204030204" pitchFamily="49" charset="0"/>
              </a:rPr>
              <a:t>TextBoxes</a:t>
            </a:r>
            <a:r>
              <a:rPr lang="en-US" altLang="zh-TW" sz="1400" dirty="0">
                <a:latin typeface="+mj-lt"/>
                <a:cs typeface="Consolas" panose="020B0609020204030204" pitchFamily="49" charset="0"/>
              </a:rPr>
              <a:t>++: https://</a:t>
            </a:r>
            <a:r>
              <a:rPr lang="en-US" altLang="zh-TW" sz="1400" dirty="0" err="1">
                <a:latin typeface="+mj-lt"/>
                <a:cs typeface="Consolas" panose="020B0609020204030204" pitchFamily="49" charset="0"/>
              </a:rPr>
              <a:t>arxiv.org</a:t>
            </a:r>
            <a:r>
              <a:rPr lang="en-US" altLang="zh-TW" sz="1400" dirty="0">
                <a:latin typeface="+mj-lt"/>
                <a:cs typeface="Consolas" panose="020B0609020204030204" pitchFamily="49" charset="0"/>
              </a:rPr>
              <a:t>/abs/1801.02765</a:t>
            </a:r>
            <a:endParaRPr lang="zh-TW" altLang="en-US" sz="1400" dirty="0">
              <a:latin typeface="+mj-lt"/>
              <a:cs typeface="Consolas" panose="020B0609020204030204" pitchFamily="49" charset="0"/>
            </a:endParaRPr>
          </a:p>
        </p:txBody>
      </p:sp>
    </p:spTree>
    <p:extLst>
      <p:ext uri="{BB962C8B-B14F-4D97-AF65-F5344CB8AC3E}">
        <p14:creationId xmlns:p14="http://schemas.microsoft.com/office/powerpoint/2010/main" val="3366406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C957CC-2C78-F436-1696-DE03C5588A55}"/>
              </a:ext>
            </a:extLst>
          </p:cNvPr>
          <p:cNvSpPr>
            <a:spLocks noGrp="1"/>
          </p:cNvSpPr>
          <p:nvPr>
            <p:ph type="title"/>
          </p:nvPr>
        </p:nvSpPr>
        <p:spPr/>
        <p:txBody>
          <a:bodyPr/>
          <a:lstStyle/>
          <a:p>
            <a:r>
              <a:rPr lang="en-US" altLang="zh-TW" dirty="0"/>
              <a:t>Loss Function Modifications</a:t>
            </a:r>
            <a:endParaRPr lang="zh-TW" altLang="en-US" dirty="0"/>
          </a:p>
        </p:txBody>
      </p:sp>
      <p:sp>
        <p:nvSpPr>
          <p:cNvPr id="3" name="內容版面配置區 2">
            <a:extLst>
              <a:ext uri="{FF2B5EF4-FFF2-40B4-BE49-F238E27FC236}">
                <a16:creationId xmlns:a16="http://schemas.microsoft.com/office/drawing/2014/main" id="{31F753B8-78D4-53CE-602E-5B4FBAD8DCE3}"/>
              </a:ext>
            </a:extLst>
          </p:cNvPr>
          <p:cNvSpPr>
            <a:spLocks noGrp="1"/>
          </p:cNvSpPr>
          <p:nvPr>
            <p:ph idx="1"/>
          </p:nvPr>
        </p:nvSpPr>
        <p:spPr>
          <a:xfrm>
            <a:off x="628650" y="1690689"/>
            <a:ext cx="7886700" cy="4351338"/>
          </a:xfrm>
        </p:spPr>
        <p:txBody>
          <a:bodyPr/>
          <a:lstStyle/>
          <a:p>
            <a:r>
              <a:rPr lang="en-US" altLang="zh-TW" dirty="0" err="1"/>
              <a:t>SCRDet</a:t>
            </a:r>
            <a:endParaRPr lang="en-US" altLang="zh-TW" dirty="0"/>
          </a:p>
          <a:p>
            <a:pPr lvl="1"/>
            <a:r>
              <a:rPr lang="en-US" altLang="zh-TW" dirty="0"/>
              <a:t>IoU Smooth L1 Loss</a:t>
            </a:r>
            <a:endParaRPr lang="zh-TW" altLang="en-US" dirty="0"/>
          </a:p>
        </p:txBody>
      </p:sp>
      <p:sp>
        <p:nvSpPr>
          <p:cNvPr id="4" name="投影片編號版面配置區 3">
            <a:extLst>
              <a:ext uri="{FF2B5EF4-FFF2-40B4-BE49-F238E27FC236}">
                <a16:creationId xmlns:a16="http://schemas.microsoft.com/office/drawing/2014/main" id="{B03CB5F3-CDAA-6CB3-EA4D-221983384193}"/>
              </a:ext>
            </a:extLst>
          </p:cNvPr>
          <p:cNvSpPr>
            <a:spLocks noGrp="1"/>
          </p:cNvSpPr>
          <p:nvPr>
            <p:ph type="sldNum" sz="quarter" idx="12"/>
          </p:nvPr>
        </p:nvSpPr>
        <p:spPr/>
        <p:txBody>
          <a:bodyPr/>
          <a:lstStyle/>
          <a:p>
            <a:fld id="{90DEBA10-A8DF-4FD4-A4BF-31A9D19F603F}" type="slidenum">
              <a:rPr lang="zh-TW" altLang="en-US" smtClean="0"/>
              <a:t>12</a:t>
            </a:fld>
            <a:endParaRPr lang="zh-TW" altLang="en-US" dirty="0"/>
          </a:p>
        </p:txBody>
      </p:sp>
      <p:sp>
        <p:nvSpPr>
          <p:cNvPr id="6" name="文字方塊 8">
            <a:extLst>
              <a:ext uri="{FF2B5EF4-FFF2-40B4-BE49-F238E27FC236}">
                <a16:creationId xmlns:a16="http://schemas.microsoft.com/office/drawing/2014/main" id="{96790FB0-013A-1E27-B167-282AEE8369E0}"/>
              </a:ext>
            </a:extLst>
          </p:cNvPr>
          <p:cNvSpPr txBox="1"/>
          <p:nvPr/>
        </p:nvSpPr>
        <p:spPr>
          <a:xfrm>
            <a:off x="1662320" y="5490249"/>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a:t>
            </a:r>
            <a:r>
              <a:rPr lang="en-US" altLang="zh-TW" sz="1400" dirty="0" err="1">
                <a:latin typeface="Times New Roman" panose="02020603050405020304" pitchFamily="18" charset="0"/>
                <a:cs typeface="Times New Roman" panose="02020603050405020304" pitchFamily="18" charset="0"/>
              </a:rPr>
              <a:t>SCRDet</a:t>
            </a:r>
            <a:r>
              <a:rPr lang="en-US" altLang="zh-TW" sz="1400" dirty="0">
                <a:latin typeface="Times New Roman" panose="02020603050405020304" pitchFamily="18" charset="0"/>
                <a:cs typeface="Times New Roman" panose="02020603050405020304" pitchFamily="18" charset="0"/>
              </a:rPr>
              <a:t>: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/abs/1811.07126</a:t>
            </a:r>
            <a:endParaRPr lang="zh-TW" altLang="en-US"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BA0F430-CB87-7EF2-861C-9893A74CF902}"/>
              </a:ext>
            </a:extLst>
          </p:cNvPr>
          <p:cNvPicPr>
            <a:picLocks noChangeAspect="1"/>
          </p:cNvPicPr>
          <p:nvPr/>
        </p:nvPicPr>
        <p:blipFill>
          <a:blip r:embed="rId3"/>
          <a:stretch>
            <a:fillRect/>
          </a:stretch>
        </p:blipFill>
        <p:spPr>
          <a:xfrm>
            <a:off x="685800" y="3115788"/>
            <a:ext cx="7772400" cy="2214026"/>
          </a:xfrm>
          <a:prstGeom prst="rect">
            <a:avLst/>
          </a:prstGeom>
        </p:spPr>
      </p:pic>
      <p:sp>
        <p:nvSpPr>
          <p:cNvPr id="8" name="Rounded Rectangle 7">
            <a:extLst>
              <a:ext uri="{FF2B5EF4-FFF2-40B4-BE49-F238E27FC236}">
                <a16:creationId xmlns:a16="http://schemas.microsoft.com/office/drawing/2014/main" id="{9D140EA6-533E-569E-77EB-3C4FE660C43F}"/>
              </a:ext>
            </a:extLst>
          </p:cNvPr>
          <p:cNvSpPr/>
          <p:nvPr/>
        </p:nvSpPr>
        <p:spPr>
          <a:xfrm>
            <a:off x="4405745" y="3115788"/>
            <a:ext cx="4052455" cy="106828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70114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720E5-3154-7619-41E8-24F0766416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611" y="2532479"/>
            <a:ext cx="4744776" cy="3666710"/>
          </a:xfrm>
          <a:prstGeom prst="rect">
            <a:avLst/>
          </a:prstGeom>
        </p:spPr>
      </p:pic>
      <p:sp>
        <p:nvSpPr>
          <p:cNvPr id="2" name="標題 1">
            <a:extLst>
              <a:ext uri="{FF2B5EF4-FFF2-40B4-BE49-F238E27FC236}">
                <a16:creationId xmlns:a16="http://schemas.microsoft.com/office/drawing/2014/main" id="{6EC957CC-2C78-F436-1696-DE03C5588A55}"/>
              </a:ext>
            </a:extLst>
          </p:cNvPr>
          <p:cNvSpPr>
            <a:spLocks noGrp="1"/>
          </p:cNvSpPr>
          <p:nvPr>
            <p:ph type="title"/>
          </p:nvPr>
        </p:nvSpPr>
        <p:spPr/>
        <p:txBody>
          <a:bodyPr/>
          <a:lstStyle/>
          <a:p>
            <a:r>
              <a:rPr lang="en-US" altLang="zh-TW" dirty="0"/>
              <a:t>Loss Function Modifications</a:t>
            </a:r>
            <a:endParaRPr lang="zh-TW" altLang="en-US" dirty="0"/>
          </a:p>
        </p:txBody>
      </p:sp>
      <p:sp>
        <p:nvSpPr>
          <p:cNvPr id="3" name="內容版面配置區 2">
            <a:extLst>
              <a:ext uri="{FF2B5EF4-FFF2-40B4-BE49-F238E27FC236}">
                <a16:creationId xmlns:a16="http://schemas.microsoft.com/office/drawing/2014/main" id="{31F753B8-78D4-53CE-602E-5B4FBAD8DCE3}"/>
              </a:ext>
            </a:extLst>
          </p:cNvPr>
          <p:cNvSpPr>
            <a:spLocks noGrp="1"/>
          </p:cNvSpPr>
          <p:nvPr>
            <p:ph idx="1"/>
          </p:nvPr>
        </p:nvSpPr>
        <p:spPr>
          <a:xfrm>
            <a:off x="628650" y="1690689"/>
            <a:ext cx="7886700" cy="4351338"/>
          </a:xfrm>
        </p:spPr>
        <p:txBody>
          <a:bodyPr/>
          <a:lstStyle/>
          <a:p>
            <a:r>
              <a:rPr lang="en-US" altLang="zh-TW" dirty="0"/>
              <a:t>GWD Loss</a:t>
            </a:r>
          </a:p>
          <a:p>
            <a:pPr lvl="1"/>
            <a:r>
              <a:rPr lang="en-US" altLang="zh-TW" dirty="0"/>
              <a:t>Wasserstein Distance</a:t>
            </a:r>
          </a:p>
        </p:txBody>
      </p:sp>
      <p:sp>
        <p:nvSpPr>
          <p:cNvPr id="4" name="投影片編號版面配置區 3">
            <a:extLst>
              <a:ext uri="{FF2B5EF4-FFF2-40B4-BE49-F238E27FC236}">
                <a16:creationId xmlns:a16="http://schemas.microsoft.com/office/drawing/2014/main" id="{B03CB5F3-CDAA-6CB3-EA4D-221983384193}"/>
              </a:ext>
            </a:extLst>
          </p:cNvPr>
          <p:cNvSpPr>
            <a:spLocks noGrp="1"/>
          </p:cNvSpPr>
          <p:nvPr>
            <p:ph type="sldNum" sz="quarter" idx="12"/>
          </p:nvPr>
        </p:nvSpPr>
        <p:spPr/>
        <p:txBody>
          <a:bodyPr/>
          <a:lstStyle/>
          <a:p>
            <a:fld id="{90DEBA10-A8DF-4FD4-A4BF-31A9D19F603F}" type="slidenum">
              <a:rPr lang="zh-TW" altLang="en-US" smtClean="0"/>
              <a:t>13</a:t>
            </a:fld>
            <a:endParaRPr lang="zh-TW" altLang="en-US" dirty="0"/>
          </a:p>
        </p:txBody>
      </p:sp>
      <p:sp>
        <p:nvSpPr>
          <p:cNvPr id="6" name="文字方塊 8">
            <a:extLst>
              <a:ext uri="{FF2B5EF4-FFF2-40B4-BE49-F238E27FC236}">
                <a16:creationId xmlns:a16="http://schemas.microsoft.com/office/drawing/2014/main" id="{96790FB0-013A-1E27-B167-282AEE8369E0}"/>
              </a:ext>
            </a:extLst>
          </p:cNvPr>
          <p:cNvSpPr txBox="1"/>
          <p:nvPr/>
        </p:nvSpPr>
        <p:spPr>
          <a:xfrm>
            <a:off x="1662320" y="6123882"/>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GWD Loss: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/abs/2101.11952</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273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14</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solidFill>
                  <a:srgbClr val="FF0000"/>
                </a:solidFill>
              </a:rPr>
              <a:t>Methodology</a:t>
            </a:r>
          </a:p>
          <a:p>
            <a:pPr lvl="1"/>
            <a:r>
              <a:rPr lang="en-US" altLang="zh-TW" dirty="0"/>
              <a:t>Object Detection (YOLOv7)</a:t>
            </a:r>
          </a:p>
          <a:p>
            <a:pPr lvl="1"/>
            <a:r>
              <a:rPr lang="en-US" altLang="zh-TW" dirty="0"/>
              <a:t>Angle Detection</a:t>
            </a:r>
          </a:p>
          <a:p>
            <a:pPr lvl="1"/>
            <a:r>
              <a:rPr lang="en-US" altLang="zh-TW" dirty="0"/>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313409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9CC4C8-F859-B2C7-1E32-967122628FD8}"/>
              </a:ext>
            </a:extLst>
          </p:cNvPr>
          <p:cNvSpPr>
            <a:spLocks noGrp="1"/>
          </p:cNvSpPr>
          <p:nvPr>
            <p:ph type="title"/>
          </p:nvPr>
        </p:nvSpPr>
        <p:spPr/>
        <p:txBody>
          <a:bodyPr/>
          <a:lstStyle/>
          <a:p>
            <a:r>
              <a:rPr lang="en-US" altLang="zh-TW" dirty="0"/>
              <a:t>Flow</a:t>
            </a:r>
            <a:r>
              <a:rPr lang="zh-TW" altLang="en-US" dirty="0"/>
              <a:t> </a:t>
            </a:r>
            <a:r>
              <a:rPr lang="en-US" altLang="zh-TW" dirty="0"/>
              <a:t>Chart</a:t>
            </a:r>
            <a:endParaRPr lang="zh-TW" altLang="en-US" dirty="0"/>
          </a:p>
        </p:txBody>
      </p:sp>
      <p:sp>
        <p:nvSpPr>
          <p:cNvPr id="4" name="投影片編號版面配置區 3">
            <a:extLst>
              <a:ext uri="{FF2B5EF4-FFF2-40B4-BE49-F238E27FC236}">
                <a16:creationId xmlns:a16="http://schemas.microsoft.com/office/drawing/2014/main" id="{C8AD3DFE-3B08-90C2-13A7-01192AA933CD}"/>
              </a:ext>
            </a:extLst>
          </p:cNvPr>
          <p:cNvSpPr>
            <a:spLocks noGrp="1"/>
          </p:cNvSpPr>
          <p:nvPr>
            <p:ph type="sldNum" sz="quarter" idx="12"/>
          </p:nvPr>
        </p:nvSpPr>
        <p:spPr/>
        <p:txBody>
          <a:bodyPr/>
          <a:lstStyle/>
          <a:p>
            <a:fld id="{90DEBA10-A8DF-4FD4-A4BF-31A9D19F603F}" type="slidenum">
              <a:rPr lang="zh-TW" altLang="en-US" smtClean="0"/>
              <a:t>15</a:t>
            </a:fld>
            <a:endParaRPr lang="zh-TW" altLang="en-US"/>
          </a:p>
        </p:txBody>
      </p:sp>
      <p:pic>
        <p:nvPicPr>
          <p:cNvPr id="3" name="Picture 2">
            <a:extLst>
              <a:ext uri="{FF2B5EF4-FFF2-40B4-BE49-F238E27FC236}">
                <a16:creationId xmlns:a16="http://schemas.microsoft.com/office/drawing/2014/main" id="{8900D230-1B69-B216-965B-462D851FA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281" y="1690689"/>
            <a:ext cx="7607438" cy="4468387"/>
          </a:xfrm>
          <a:prstGeom prst="rect">
            <a:avLst/>
          </a:prstGeom>
          <a:solidFill>
            <a:srgbClr val="FF0000"/>
          </a:solidFill>
        </p:spPr>
      </p:pic>
      <p:sp>
        <p:nvSpPr>
          <p:cNvPr id="5" name="Frame 4">
            <a:extLst>
              <a:ext uri="{FF2B5EF4-FFF2-40B4-BE49-F238E27FC236}">
                <a16:creationId xmlns:a16="http://schemas.microsoft.com/office/drawing/2014/main" id="{CE8E1710-B081-B20D-BD4E-61D5ED1B3D93}"/>
              </a:ext>
            </a:extLst>
          </p:cNvPr>
          <p:cNvSpPr/>
          <p:nvPr/>
        </p:nvSpPr>
        <p:spPr>
          <a:xfrm>
            <a:off x="4668982" y="2857500"/>
            <a:ext cx="1059873" cy="249382"/>
          </a:xfrm>
          <a:prstGeom prst="fram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403257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16</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solidFill>
                  <a:srgbClr val="FF0000"/>
                </a:solidFill>
              </a:rPr>
              <a:t>Object Detection (YOLOv7)</a:t>
            </a:r>
          </a:p>
          <a:p>
            <a:pPr lvl="1"/>
            <a:r>
              <a:rPr lang="en-US" altLang="zh-TW" dirty="0"/>
              <a:t>Angle Detection</a:t>
            </a:r>
          </a:p>
          <a:p>
            <a:pPr lvl="1"/>
            <a:r>
              <a:rPr lang="en-US" altLang="zh-TW" dirty="0"/>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1646329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17</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Re-parameterized model</a:t>
            </a:r>
          </a:p>
        </p:txBody>
      </p:sp>
      <p:pic>
        <p:nvPicPr>
          <p:cNvPr id="12" name="Picture 11">
            <a:extLst>
              <a:ext uri="{FF2B5EF4-FFF2-40B4-BE49-F238E27FC236}">
                <a16:creationId xmlns:a16="http://schemas.microsoft.com/office/drawing/2014/main" id="{46A1EBB2-FB1B-8516-CB49-7BA76975E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531" y="2196199"/>
            <a:ext cx="5282938" cy="3927683"/>
          </a:xfrm>
          <a:prstGeom prst="rect">
            <a:avLst/>
          </a:prstGeom>
        </p:spPr>
      </p:pic>
      <p:sp>
        <p:nvSpPr>
          <p:cNvPr id="13" name="文字方塊 8">
            <a:extLst>
              <a:ext uri="{FF2B5EF4-FFF2-40B4-BE49-F238E27FC236}">
                <a16:creationId xmlns:a16="http://schemas.microsoft.com/office/drawing/2014/main" id="{0DD251C5-D75E-9814-1F08-390141C8800B}"/>
              </a:ext>
            </a:extLst>
          </p:cNvPr>
          <p:cNvSpPr txBox="1"/>
          <p:nvPr/>
        </p:nvSpPr>
        <p:spPr>
          <a:xfrm>
            <a:off x="1662320" y="6123882"/>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sp>
        <p:nvSpPr>
          <p:cNvPr id="3" name="Rounded Rectangle 2">
            <a:extLst>
              <a:ext uri="{FF2B5EF4-FFF2-40B4-BE49-F238E27FC236}">
                <a16:creationId xmlns:a16="http://schemas.microsoft.com/office/drawing/2014/main" id="{E41F9731-4A16-0CB3-825A-738AC63F1CA3}"/>
              </a:ext>
            </a:extLst>
          </p:cNvPr>
          <p:cNvSpPr/>
          <p:nvPr/>
        </p:nvSpPr>
        <p:spPr>
          <a:xfrm>
            <a:off x="4724400" y="4170218"/>
            <a:ext cx="2382982" cy="164869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83410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18</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Dynamic label assignment strategy</a:t>
            </a:r>
          </a:p>
        </p:txBody>
      </p:sp>
      <p:sp>
        <p:nvSpPr>
          <p:cNvPr id="13" name="文字方塊 8">
            <a:extLst>
              <a:ext uri="{FF2B5EF4-FFF2-40B4-BE49-F238E27FC236}">
                <a16:creationId xmlns:a16="http://schemas.microsoft.com/office/drawing/2014/main" id="{0DD251C5-D75E-9814-1F08-390141C8800B}"/>
              </a:ext>
            </a:extLst>
          </p:cNvPr>
          <p:cNvSpPr txBox="1"/>
          <p:nvPr/>
        </p:nvSpPr>
        <p:spPr>
          <a:xfrm>
            <a:off x="1662320" y="6123882"/>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D480FB-3F73-B4E5-EB60-C6F62A4A9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23" y="2681229"/>
            <a:ext cx="8245554" cy="3054553"/>
          </a:xfrm>
          <a:prstGeom prst="rect">
            <a:avLst/>
          </a:prstGeom>
        </p:spPr>
      </p:pic>
    </p:spTree>
    <p:extLst>
      <p:ext uri="{BB962C8B-B14F-4D97-AF65-F5344CB8AC3E}">
        <p14:creationId xmlns:p14="http://schemas.microsoft.com/office/powerpoint/2010/main" val="3197396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E312892-5DC4-C78D-7305-A8DEBFFCA736}"/>
              </a:ext>
            </a:extLst>
          </p:cNvPr>
          <p:cNvGrpSpPr/>
          <p:nvPr/>
        </p:nvGrpSpPr>
        <p:grpSpPr>
          <a:xfrm>
            <a:off x="1703753" y="2005013"/>
            <a:ext cx="5736494" cy="4269483"/>
            <a:chOff x="1737042" y="1613189"/>
            <a:chExt cx="5671185" cy="4220876"/>
          </a:xfrm>
        </p:grpSpPr>
        <p:pic>
          <p:nvPicPr>
            <p:cNvPr id="6" name="Picture 5">
              <a:extLst>
                <a:ext uri="{FF2B5EF4-FFF2-40B4-BE49-F238E27FC236}">
                  <a16:creationId xmlns:a16="http://schemas.microsoft.com/office/drawing/2014/main" id="{D4C3668B-5E15-F12F-CD2C-85513CDF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042" y="3713800"/>
              <a:ext cx="5671185" cy="2120265"/>
            </a:xfrm>
            <a:prstGeom prst="rect">
              <a:avLst/>
            </a:prstGeom>
          </p:spPr>
        </p:pic>
        <p:pic>
          <p:nvPicPr>
            <p:cNvPr id="7" name="Picture 6">
              <a:extLst>
                <a:ext uri="{FF2B5EF4-FFF2-40B4-BE49-F238E27FC236}">
                  <a16:creationId xmlns:a16="http://schemas.microsoft.com/office/drawing/2014/main" id="{BF372624-979A-1D47-1381-97BBB916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042" y="1613189"/>
              <a:ext cx="5669915" cy="2222500"/>
            </a:xfrm>
            <a:prstGeom prst="rect">
              <a:avLst/>
            </a:prstGeom>
          </p:spPr>
        </p:pic>
      </p:grpSp>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19</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Compound model scaling</a:t>
            </a:r>
          </a:p>
        </p:txBody>
      </p:sp>
      <p:sp>
        <p:nvSpPr>
          <p:cNvPr id="13" name="文字方塊 8">
            <a:extLst>
              <a:ext uri="{FF2B5EF4-FFF2-40B4-BE49-F238E27FC236}">
                <a16:creationId xmlns:a16="http://schemas.microsoft.com/office/drawing/2014/main" id="{0DD251C5-D75E-9814-1F08-390141C8800B}"/>
              </a:ext>
            </a:extLst>
          </p:cNvPr>
          <p:cNvSpPr txBox="1"/>
          <p:nvPr/>
        </p:nvSpPr>
        <p:spPr>
          <a:xfrm>
            <a:off x="1662320" y="6196619"/>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803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Outline</a:t>
            </a:r>
            <a:endParaRPr lang="zh-TW" altLang="en-US"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468155"/>
            <a:ext cx="7886700" cy="5070758"/>
          </a:xfrm>
        </p:spPr>
        <p:txBody>
          <a:bodyPr>
            <a:normAutofit/>
          </a:bodyPr>
          <a:lstStyle/>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Introduction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Motivation</a:t>
            </a:r>
          </a:p>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Literature Review</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Object Detection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Oriented Object Detection</a:t>
            </a:r>
          </a:p>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Methodology </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Object Detection (YOLOv7)</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Angle Detection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Data Augmentation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Oriented Object Detection Model based on YOLOv7</a:t>
            </a:r>
          </a:p>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Experiments</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Environment</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Dataset</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Results</a:t>
            </a:r>
          </a:p>
          <a:p>
            <a:pPr lvl="1"/>
            <a:endPar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2</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2557087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20</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SOTA performance</a:t>
            </a:r>
          </a:p>
        </p:txBody>
      </p:sp>
      <p:sp>
        <p:nvSpPr>
          <p:cNvPr id="13" name="文字方塊 8">
            <a:extLst>
              <a:ext uri="{FF2B5EF4-FFF2-40B4-BE49-F238E27FC236}">
                <a16:creationId xmlns:a16="http://schemas.microsoft.com/office/drawing/2014/main" id="{0DD251C5-D75E-9814-1F08-390141C8800B}"/>
              </a:ext>
            </a:extLst>
          </p:cNvPr>
          <p:cNvSpPr txBox="1"/>
          <p:nvPr/>
        </p:nvSpPr>
        <p:spPr>
          <a:xfrm>
            <a:off x="1662320" y="6279749"/>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10A792-E09E-884A-8CF8-98B8F8CB2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56" y="2194334"/>
            <a:ext cx="5740287" cy="4087985"/>
          </a:xfrm>
          <a:prstGeom prst="rect">
            <a:avLst/>
          </a:prstGeom>
        </p:spPr>
      </p:pic>
    </p:spTree>
    <p:extLst>
      <p:ext uri="{BB962C8B-B14F-4D97-AF65-F5344CB8AC3E}">
        <p14:creationId xmlns:p14="http://schemas.microsoft.com/office/powerpoint/2010/main" val="2682920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21</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t>Object Detection (YOLOv7)</a:t>
            </a:r>
          </a:p>
          <a:p>
            <a:pPr lvl="1"/>
            <a:r>
              <a:rPr lang="en-US" altLang="zh-TW" dirty="0">
                <a:solidFill>
                  <a:srgbClr val="FF0000"/>
                </a:solidFill>
              </a:rPr>
              <a:t>Angle Detection</a:t>
            </a:r>
          </a:p>
          <a:p>
            <a:pPr lvl="1"/>
            <a:r>
              <a:rPr lang="en-US" altLang="zh-TW" dirty="0"/>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229383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Angle Definition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22</a:t>
            </a:fld>
            <a:endParaRPr lang="zh-TW" altLang="en-US"/>
          </a:p>
        </p:txBody>
      </p:sp>
      <p:pic>
        <p:nvPicPr>
          <p:cNvPr id="4" name="Picture 3">
            <a:extLst>
              <a:ext uri="{FF2B5EF4-FFF2-40B4-BE49-F238E27FC236}">
                <a16:creationId xmlns:a16="http://schemas.microsoft.com/office/drawing/2014/main" id="{D85405C4-0198-3689-EB71-2B4ADB6DBA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88080" y="1464546"/>
            <a:ext cx="5967838" cy="5140969"/>
          </a:xfrm>
          <a:prstGeom prst="rect">
            <a:avLst/>
          </a:prstGeom>
        </p:spPr>
      </p:pic>
    </p:spTree>
    <p:extLst>
      <p:ext uri="{BB962C8B-B14F-4D97-AF65-F5344CB8AC3E}">
        <p14:creationId xmlns:p14="http://schemas.microsoft.com/office/powerpoint/2010/main" val="345148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Detection Head</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23</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ELAN</a:t>
            </a:r>
          </a:p>
        </p:txBody>
      </p:sp>
      <p:pic>
        <p:nvPicPr>
          <p:cNvPr id="3" name="Picture 2">
            <a:extLst>
              <a:ext uri="{FF2B5EF4-FFF2-40B4-BE49-F238E27FC236}">
                <a16:creationId xmlns:a16="http://schemas.microsoft.com/office/drawing/2014/main" id="{D077873C-4449-437A-A494-B8A5734F9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112" y="1551014"/>
            <a:ext cx="3491776" cy="4680122"/>
          </a:xfrm>
          <a:prstGeom prst="rect">
            <a:avLst/>
          </a:prstGeom>
        </p:spPr>
      </p:pic>
      <p:sp>
        <p:nvSpPr>
          <p:cNvPr id="7" name="文字方塊 8">
            <a:extLst>
              <a:ext uri="{FF2B5EF4-FFF2-40B4-BE49-F238E27FC236}">
                <a16:creationId xmlns:a16="http://schemas.microsoft.com/office/drawing/2014/main" id="{9FE970B2-17DC-3C7C-0B41-E65878BE384A}"/>
              </a:ext>
            </a:extLst>
          </p:cNvPr>
          <p:cNvSpPr txBox="1"/>
          <p:nvPr/>
        </p:nvSpPr>
        <p:spPr>
          <a:xfrm>
            <a:off x="1662320" y="6231136"/>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8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Detection Head</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24</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Add a angle detection head</a:t>
            </a:r>
          </a:p>
        </p:txBody>
      </p:sp>
      <p:pic>
        <p:nvPicPr>
          <p:cNvPr id="6" name="Picture 5">
            <a:extLst>
              <a:ext uri="{FF2B5EF4-FFF2-40B4-BE49-F238E27FC236}">
                <a16:creationId xmlns:a16="http://schemas.microsoft.com/office/drawing/2014/main" id="{036245F9-9F59-2E9A-A737-8FA991E3C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899" y="2153351"/>
            <a:ext cx="6478201" cy="4385562"/>
          </a:xfrm>
          <a:prstGeom prst="rect">
            <a:avLst/>
          </a:prstGeom>
        </p:spPr>
      </p:pic>
    </p:spTree>
    <p:extLst>
      <p:ext uri="{BB962C8B-B14F-4D97-AF65-F5344CB8AC3E}">
        <p14:creationId xmlns:p14="http://schemas.microsoft.com/office/powerpoint/2010/main" val="149229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Detection Head</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25</a:t>
            </a:fld>
            <a:endParaRPr lang="zh-TW" altLang="en-US" dirty="0"/>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Bounding box</a:t>
            </a:r>
          </a:p>
          <a:p>
            <a:endParaRPr lang="en-US" altLang="zh-TW" dirty="0"/>
          </a:p>
        </p:txBody>
      </p:sp>
      <p:pic>
        <p:nvPicPr>
          <p:cNvPr id="8" name="Picture 7">
            <a:extLst>
              <a:ext uri="{FF2B5EF4-FFF2-40B4-BE49-F238E27FC236}">
                <a16:creationId xmlns:a16="http://schemas.microsoft.com/office/drawing/2014/main" id="{87A62983-7869-9384-BF81-F48A24B89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2334" y="3634351"/>
            <a:ext cx="4452730" cy="1225051"/>
          </a:xfrm>
          <a:prstGeom prst="rect">
            <a:avLst/>
          </a:prstGeom>
        </p:spPr>
      </p:pic>
      <p:sp>
        <p:nvSpPr>
          <p:cNvPr id="10" name="TextBox 9">
            <a:extLst>
              <a:ext uri="{FF2B5EF4-FFF2-40B4-BE49-F238E27FC236}">
                <a16:creationId xmlns:a16="http://schemas.microsoft.com/office/drawing/2014/main" id="{2A2BF46D-5024-2C99-D0FC-09FDCF303AF8}"/>
              </a:ext>
            </a:extLst>
          </p:cNvPr>
          <p:cNvSpPr txBox="1"/>
          <p:nvPr/>
        </p:nvSpPr>
        <p:spPr>
          <a:xfrm rot="3300000">
            <a:off x="3273228" y="5620813"/>
            <a:ext cx="838691" cy="369332"/>
          </a:xfrm>
          <a:prstGeom prst="rect">
            <a:avLst/>
          </a:prstGeom>
          <a:noFill/>
        </p:spPr>
        <p:txBody>
          <a:bodyPr wrap="none" rtlCol="0">
            <a:spAutoFit/>
          </a:bodyPr>
          <a:lstStyle/>
          <a:p>
            <a:r>
              <a:rPr lang="en-US" dirty="0"/>
              <a:t>obj </a:t>
            </a:r>
            <a:r>
              <a:rPr lang="en-US" dirty="0" err="1"/>
              <a:t>Cx</a:t>
            </a:r>
            <a:endParaRPr lang="en-TW" dirty="0"/>
          </a:p>
        </p:txBody>
      </p:sp>
      <p:sp>
        <p:nvSpPr>
          <p:cNvPr id="14" name="TextBox 13">
            <a:extLst>
              <a:ext uri="{FF2B5EF4-FFF2-40B4-BE49-F238E27FC236}">
                <a16:creationId xmlns:a16="http://schemas.microsoft.com/office/drawing/2014/main" id="{76119131-35ED-3A79-CC86-C42B313D1741}"/>
              </a:ext>
            </a:extLst>
          </p:cNvPr>
          <p:cNvSpPr txBox="1"/>
          <p:nvPr/>
        </p:nvSpPr>
        <p:spPr>
          <a:xfrm rot="3300000">
            <a:off x="3551998" y="5614188"/>
            <a:ext cx="838691" cy="369332"/>
          </a:xfrm>
          <a:prstGeom prst="rect">
            <a:avLst/>
          </a:prstGeom>
          <a:noFill/>
        </p:spPr>
        <p:txBody>
          <a:bodyPr wrap="none" rtlCol="0">
            <a:spAutoFit/>
          </a:bodyPr>
          <a:lstStyle/>
          <a:p>
            <a:r>
              <a:rPr lang="en-US" dirty="0"/>
              <a:t>o</a:t>
            </a:r>
            <a:r>
              <a:rPr lang="en-TW" dirty="0"/>
              <a:t>bj Cy</a:t>
            </a:r>
          </a:p>
        </p:txBody>
      </p:sp>
      <p:sp>
        <p:nvSpPr>
          <p:cNvPr id="15" name="TextBox 14">
            <a:extLst>
              <a:ext uri="{FF2B5EF4-FFF2-40B4-BE49-F238E27FC236}">
                <a16:creationId xmlns:a16="http://schemas.microsoft.com/office/drawing/2014/main" id="{FC0BF697-0618-C3B2-DD85-B0B3DDC15BA5}"/>
              </a:ext>
            </a:extLst>
          </p:cNvPr>
          <p:cNvSpPr txBox="1"/>
          <p:nvPr/>
        </p:nvSpPr>
        <p:spPr>
          <a:xfrm rot="3300000">
            <a:off x="3878919" y="5591002"/>
            <a:ext cx="774571" cy="369332"/>
          </a:xfrm>
          <a:prstGeom prst="rect">
            <a:avLst/>
          </a:prstGeom>
          <a:noFill/>
        </p:spPr>
        <p:txBody>
          <a:bodyPr wrap="none" rtlCol="0">
            <a:spAutoFit/>
          </a:bodyPr>
          <a:lstStyle/>
          <a:p>
            <a:r>
              <a:rPr lang="en-US" dirty="0"/>
              <a:t>obj W</a:t>
            </a:r>
            <a:endParaRPr lang="en-TW" dirty="0"/>
          </a:p>
        </p:txBody>
      </p:sp>
      <p:sp>
        <p:nvSpPr>
          <p:cNvPr id="17" name="TextBox 16">
            <a:extLst>
              <a:ext uri="{FF2B5EF4-FFF2-40B4-BE49-F238E27FC236}">
                <a16:creationId xmlns:a16="http://schemas.microsoft.com/office/drawing/2014/main" id="{1B5B499F-1F79-B37F-5D9C-B94141BECA72}"/>
              </a:ext>
            </a:extLst>
          </p:cNvPr>
          <p:cNvSpPr txBox="1"/>
          <p:nvPr/>
        </p:nvSpPr>
        <p:spPr>
          <a:xfrm rot="3300000">
            <a:off x="4211258" y="5571125"/>
            <a:ext cx="723275" cy="369332"/>
          </a:xfrm>
          <a:prstGeom prst="rect">
            <a:avLst/>
          </a:prstGeom>
          <a:noFill/>
        </p:spPr>
        <p:txBody>
          <a:bodyPr wrap="none" rtlCol="0">
            <a:spAutoFit/>
          </a:bodyPr>
          <a:lstStyle/>
          <a:p>
            <a:r>
              <a:rPr lang="en-US" dirty="0"/>
              <a:t>obj H</a:t>
            </a:r>
            <a:endParaRPr lang="en-TW" dirty="0"/>
          </a:p>
        </p:txBody>
      </p:sp>
      <p:sp>
        <p:nvSpPr>
          <p:cNvPr id="18" name="TextBox 17">
            <a:extLst>
              <a:ext uri="{FF2B5EF4-FFF2-40B4-BE49-F238E27FC236}">
                <a16:creationId xmlns:a16="http://schemas.microsoft.com/office/drawing/2014/main" id="{6FD9053E-5442-F785-09AD-848C7E05A620}"/>
              </a:ext>
            </a:extLst>
          </p:cNvPr>
          <p:cNvSpPr txBox="1"/>
          <p:nvPr/>
        </p:nvSpPr>
        <p:spPr>
          <a:xfrm rot="3300000">
            <a:off x="4373076" y="5789785"/>
            <a:ext cx="1287532" cy="369332"/>
          </a:xfrm>
          <a:prstGeom prst="rect">
            <a:avLst/>
          </a:prstGeom>
          <a:noFill/>
        </p:spPr>
        <p:txBody>
          <a:bodyPr wrap="none" rtlCol="0">
            <a:spAutoFit/>
          </a:bodyPr>
          <a:lstStyle/>
          <a:p>
            <a:r>
              <a:rPr lang="en-TW" dirty="0"/>
              <a:t>objectness</a:t>
            </a:r>
          </a:p>
        </p:txBody>
      </p:sp>
      <p:sp>
        <p:nvSpPr>
          <p:cNvPr id="19" name="TextBox 18">
            <a:extLst>
              <a:ext uri="{FF2B5EF4-FFF2-40B4-BE49-F238E27FC236}">
                <a16:creationId xmlns:a16="http://schemas.microsoft.com/office/drawing/2014/main" id="{70BD2E84-E92B-57E6-9226-28026E2668B4}"/>
              </a:ext>
            </a:extLst>
          </p:cNvPr>
          <p:cNvSpPr txBox="1"/>
          <p:nvPr/>
        </p:nvSpPr>
        <p:spPr>
          <a:xfrm rot="3300000">
            <a:off x="4757165" y="5624135"/>
            <a:ext cx="877163" cy="369332"/>
          </a:xfrm>
          <a:prstGeom prst="rect">
            <a:avLst/>
          </a:prstGeom>
          <a:noFill/>
        </p:spPr>
        <p:txBody>
          <a:bodyPr wrap="none" rtlCol="0">
            <a:spAutoFit/>
          </a:bodyPr>
          <a:lstStyle/>
          <a:p>
            <a:r>
              <a:rPr lang="en-TW" b="1" dirty="0">
                <a:solidFill>
                  <a:srgbClr val="FF0000"/>
                </a:solidFill>
              </a:rPr>
              <a:t>radian</a:t>
            </a:r>
          </a:p>
        </p:txBody>
      </p:sp>
      <p:grpSp>
        <p:nvGrpSpPr>
          <p:cNvPr id="29" name="Group 28">
            <a:extLst>
              <a:ext uri="{FF2B5EF4-FFF2-40B4-BE49-F238E27FC236}">
                <a16:creationId xmlns:a16="http://schemas.microsoft.com/office/drawing/2014/main" id="{39FEEA31-E519-71F5-C387-E4C9A39CC8A5}"/>
              </a:ext>
            </a:extLst>
          </p:cNvPr>
          <p:cNvGrpSpPr/>
          <p:nvPr/>
        </p:nvGrpSpPr>
        <p:grpSpPr>
          <a:xfrm>
            <a:off x="1988453" y="2662776"/>
            <a:ext cx="5167094" cy="2744630"/>
            <a:chOff x="1982598" y="2781521"/>
            <a:chExt cx="5167094" cy="2744630"/>
          </a:xfrm>
        </p:grpSpPr>
        <p:pic>
          <p:nvPicPr>
            <p:cNvPr id="7" name="Picture 6">
              <a:extLst>
                <a:ext uri="{FF2B5EF4-FFF2-40B4-BE49-F238E27FC236}">
                  <a16:creationId xmlns:a16="http://schemas.microsoft.com/office/drawing/2014/main" id="{6CEB85FF-EC39-8D17-C68A-E2B61DF73943}"/>
                </a:ext>
              </a:extLst>
            </p:cNvPr>
            <p:cNvPicPr>
              <a:picLocks noChangeAspect="1"/>
            </p:cNvPicPr>
            <p:nvPr/>
          </p:nvPicPr>
          <p:blipFill rotWithShape="1">
            <a:blip r:embed="rId4">
              <a:extLst>
                <a:ext uri="{28A0092B-C50C-407E-A947-70E740481C1C}">
                  <a14:useLocalDpi xmlns:a14="http://schemas.microsoft.com/office/drawing/2010/main" val="0"/>
                </a:ext>
              </a:extLst>
            </a:blip>
            <a:srcRect l="1" t="3002" r="158" b="35751"/>
            <a:stretch/>
          </p:blipFill>
          <p:spPr>
            <a:xfrm>
              <a:off x="1982598" y="2781521"/>
              <a:ext cx="5167094" cy="2744630"/>
            </a:xfrm>
            <a:prstGeom prst="rect">
              <a:avLst/>
            </a:prstGeom>
          </p:spPr>
        </p:pic>
        <p:sp>
          <p:nvSpPr>
            <p:cNvPr id="21" name="Parallelogram 20">
              <a:extLst>
                <a:ext uri="{FF2B5EF4-FFF2-40B4-BE49-F238E27FC236}">
                  <a16:creationId xmlns:a16="http://schemas.microsoft.com/office/drawing/2014/main" id="{312F02E9-8E77-B27B-2836-5ED569F69C34}"/>
                </a:ext>
              </a:extLst>
            </p:cNvPr>
            <p:cNvSpPr/>
            <p:nvPr/>
          </p:nvSpPr>
          <p:spPr>
            <a:xfrm>
              <a:off x="4058136" y="2869372"/>
              <a:ext cx="1108350" cy="489778"/>
            </a:xfrm>
            <a:custGeom>
              <a:avLst/>
              <a:gdLst>
                <a:gd name="connsiteX0" fmla="*/ 0 w 378515"/>
                <a:gd name="connsiteY0" fmla="*/ 914400 h 914400"/>
                <a:gd name="connsiteX1" fmla="*/ 94629 w 378515"/>
                <a:gd name="connsiteY1" fmla="*/ 0 h 914400"/>
                <a:gd name="connsiteX2" fmla="*/ 378515 w 378515"/>
                <a:gd name="connsiteY2" fmla="*/ 0 h 914400"/>
                <a:gd name="connsiteX3" fmla="*/ 283886 w 378515"/>
                <a:gd name="connsiteY3" fmla="*/ 914400 h 914400"/>
                <a:gd name="connsiteX4" fmla="*/ 0 w 378515"/>
                <a:gd name="connsiteY4" fmla="*/ 914400 h 914400"/>
                <a:gd name="connsiteX0" fmla="*/ 0 w 1154803"/>
                <a:gd name="connsiteY0" fmla="*/ 914400 h 914400"/>
                <a:gd name="connsiteX1" fmla="*/ 1154803 w 1154803"/>
                <a:gd name="connsiteY1" fmla="*/ 371061 h 914400"/>
                <a:gd name="connsiteX2" fmla="*/ 378515 w 1154803"/>
                <a:gd name="connsiteY2" fmla="*/ 0 h 914400"/>
                <a:gd name="connsiteX3" fmla="*/ 283886 w 1154803"/>
                <a:gd name="connsiteY3" fmla="*/ 914400 h 914400"/>
                <a:gd name="connsiteX4" fmla="*/ 0 w 1154803"/>
                <a:gd name="connsiteY4" fmla="*/ 914400 h 914400"/>
                <a:gd name="connsiteX0" fmla="*/ 0 w 3473934"/>
                <a:gd name="connsiteY0" fmla="*/ 967408 h 967408"/>
                <a:gd name="connsiteX1" fmla="*/ 3473934 w 3473934"/>
                <a:gd name="connsiteY1" fmla="*/ 0 h 967408"/>
                <a:gd name="connsiteX2" fmla="*/ 378515 w 3473934"/>
                <a:gd name="connsiteY2" fmla="*/ 53008 h 967408"/>
                <a:gd name="connsiteX3" fmla="*/ 283886 w 3473934"/>
                <a:gd name="connsiteY3" fmla="*/ 967408 h 967408"/>
                <a:gd name="connsiteX4" fmla="*/ 0 w 3473934"/>
                <a:gd name="connsiteY4" fmla="*/ 967408 h 967408"/>
                <a:gd name="connsiteX0" fmla="*/ 0 w 3731315"/>
                <a:gd name="connsiteY0" fmla="*/ 967408 h 967408"/>
                <a:gd name="connsiteX1" fmla="*/ 3473934 w 3731315"/>
                <a:gd name="connsiteY1" fmla="*/ 0 h 967408"/>
                <a:gd name="connsiteX2" fmla="*/ 3731315 w 3731315"/>
                <a:gd name="connsiteY2" fmla="*/ 13252 h 967408"/>
                <a:gd name="connsiteX3" fmla="*/ 283886 w 3731315"/>
                <a:gd name="connsiteY3" fmla="*/ 967408 h 967408"/>
                <a:gd name="connsiteX4" fmla="*/ 0 w 3731315"/>
                <a:gd name="connsiteY4" fmla="*/ 967408 h 967408"/>
                <a:gd name="connsiteX0" fmla="*/ 3943558 w 3943558"/>
                <a:gd name="connsiteY0" fmla="*/ 463826 h 967408"/>
                <a:gd name="connsiteX1" fmla="*/ 3190048 w 3943558"/>
                <a:gd name="connsiteY1" fmla="*/ 0 h 967408"/>
                <a:gd name="connsiteX2" fmla="*/ 3447429 w 3943558"/>
                <a:gd name="connsiteY2" fmla="*/ 13252 h 967408"/>
                <a:gd name="connsiteX3" fmla="*/ 0 w 3943558"/>
                <a:gd name="connsiteY3" fmla="*/ 967408 h 967408"/>
                <a:gd name="connsiteX4" fmla="*/ 3943558 w 3943558"/>
                <a:gd name="connsiteY4" fmla="*/ 463826 h 967408"/>
                <a:gd name="connsiteX0" fmla="*/ 753510 w 1063900"/>
                <a:gd name="connsiteY0" fmla="*/ 463826 h 477078"/>
                <a:gd name="connsiteX1" fmla="*/ 0 w 1063900"/>
                <a:gd name="connsiteY1" fmla="*/ 0 h 477078"/>
                <a:gd name="connsiteX2" fmla="*/ 257381 w 1063900"/>
                <a:gd name="connsiteY2" fmla="*/ 13252 h 477078"/>
                <a:gd name="connsiteX3" fmla="*/ 1063900 w 1063900"/>
                <a:gd name="connsiteY3" fmla="*/ 477078 h 477078"/>
                <a:gd name="connsiteX4" fmla="*/ 753510 w 1063900"/>
                <a:gd name="connsiteY4" fmla="*/ 463826 h 477078"/>
                <a:gd name="connsiteX0" fmla="*/ 797960 w 1108350"/>
                <a:gd name="connsiteY0" fmla="*/ 470176 h 483428"/>
                <a:gd name="connsiteX1" fmla="*/ 0 w 1108350"/>
                <a:gd name="connsiteY1" fmla="*/ 0 h 483428"/>
                <a:gd name="connsiteX2" fmla="*/ 301831 w 1108350"/>
                <a:gd name="connsiteY2" fmla="*/ 19602 h 483428"/>
                <a:gd name="connsiteX3" fmla="*/ 1108350 w 1108350"/>
                <a:gd name="connsiteY3" fmla="*/ 483428 h 483428"/>
                <a:gd name="connsiteX4" fmla="*/ 797960 w 1108350"/>
                <a:gd name="connsiteY4" fmla="*/ 470176 h 483428"/>
                <a:gd name="connsiteX0" fmla="*/ 797960 w 1108350"/>
                <a:gd name="connsiteY0" fmla="*/ 470176 h 483428"/>
                <a:gd name="connsiteX1" fmla="*/ 0 w 1108350"/>
                <a:gd name="connsiteY1" fmla="*/ 0 h 483428"/>
                <a:gd name="connsiteX2" fmla="*/ 301831 w 1108350"/>
                <a:gd name="connsiteY2" fmla="*/ 552 h 483428"/>
                <a:gd name="connsiteX3" fmla="*/ 1108350 w 1108350"/>
                <a:gd name="connsiteY3" fmla="*/ 483428 h 483428"/>
                <a:gd name="connsiteX4" fmla="*/ 797960 w 1108350"/>
                <a:gd name="connsiteY4" fmla="*/ 470176 h 483428"/>
                <a:gd name="connsiteX0" fmla="*/ 817010 w 1108350"/>
                <a:gd name="connsiteY0" fmla="*/ 489226 h 489226"/>
                <a:gd name="connsiteX1" fmla="*/ 0 w 1108350"/>
                <a:gd name="connsiteY1" fmla="*/ 0 h 489226"/>
                <a:gd name="connsiteX2" fmla="*/ 301831 w 1108350"/>
                <a:gd name="connsiteY2" fmla="*/ 552 h 489226"/>
                <a:gd name="connsiteX3" fmla="*/ 1108350 w 1108350"/>
                <a:gd name="connsiteY3" fmla="*/ 483428 h 489226"/>
                <a:gd name="connsiteX4" fmla="*/ 817010 w 1108350"/>
                <a:gd name="connsiteY4" fmla="*/ 489226 h 489226"/>
                <a:gd name="connsiteX0" fmla="*/ 817010 w 1108350"/>
                <a:gd name="connsiteY0" fmla="*/ 489226 h 489778"/>
                <a:gd name="connsiteX1" fmla="*/ 0 w 1108350"/>
                <a:gd name="connsiteY1" fmla="*/ 0 h 489778"/>
                <a:gd name="connsiteX2" fmla="*/ 301831 w 1108350"/>
                <a:gd name="connsiteY2" fmla="*/ 552 h 489778"/>
                <a:gd name="connsiteX3" fmla="*/ 1108350 w 1108350"/>
                <a:gd name="connsiteY3" fmla="*/ 489778 h 489778"/>
                <a:gd name="connsiteX4" fmla="*/ 817010 w 1108350"/>
                <a:gd name="connsiteY4" fmla="*/ 489226 h 489778"/>
                <a:gd name="connsiteX0" fmla="*/ 817010 w 1108350"/>
                <a:gd name="connsiteY0" fmla="*/ 489226 h 489778"/>
                <a:gd name="connsiteX1" fmla="*/ 0 w 1108350"/>
                <a:gd name="connsiteY1" fmla="*/ 0 h 489778"/>
                <a:gd name="connsiteX2" fmla="*/ 264355 w 1108350"/>
                <a:gd name="connsiteY2" fmla="*/ 552 h 489778"/>
                <a:gd name="connsiteX3" fmla="*/ 1108350 w 1108350"/>
                <a:gd name="connsiteY3" fmla="*/ 489778 h 489778"/>
                <a:gd name="connsiteX4" fmla="*/ 817010 w 1108350"/>
                <a:gd name="connsiteY4" fmla="*/ 489226 h 48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350" h="489778">
                  <a:moveTo>
                    <a:pt x="817010" y="489226"/>
                  </a:moveTo>
                  <a:lnTo>
                    <a:pt x="0" y="0"/>
                  </a:lnTo>
                  <a:lnTo>
                    <a:pt x="264355" y="552"/>
                  </a:lnTo>
                  <a:lnTo>
                    <a:pt x="1108350" y="489778"/>
                  </a:lnTo>
                  <a:lnTo>
                    <a:pt x="817010" y="489226"/>
                  </a:lnTo>
                  <a:close/>
                </a:path>
              </a:pathLst>
            </a:custGeom>
            <a:solidFill>
              <a:srgbClr val="FF000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22" name="Parallelogram 20">
              <a:extLst>
                <a:ext uri="{FF2B5EF4-FFF2-40B4-BE49-F238E27FC236}">
                  <a16:creationId xmlns:a16="http://schemas.microsoft.com/office/drawing/2014/main" id="{C0948FA2-1BB4-C655-55F4-1564A18728C2}"/>
                </a:ext>
              </a:extLst>
            </p:cNvPr>
            <p:cNvSpPr/>
            <p:nvPr/>
          </p:nvSpPr>
          <p:spPr>
            <a:xfrm>
              <a:off x="4868699" y="3353419"/>
              <a:ext cx="294579" cy="2109069"/>
            </a:xfrm>
            <a:custGeom>
              <a:avLst/>
              <a:gdLst>
                <a:gd name="connsiteX0" fmla="*/ 0 w 378515"/>
                <a:gd name="connsiteY0" fmla="*/ 914400 h 914400"/>
                <a:gd name="connsiteX1" fmla="*/ 94629 w 378515"/>
                <a:gd name="connsiteY1" fmla="*/ 0 h 914400"/>
                <a:gd name="connsiteX2" fmla="*/ 378515 w 378515"/>
                <a:gd name="connsiteY2" fmla="*/ 0 h 914400"/>
                <a:gd name="connsiteX3" fmla="*/ 283886 w 378515"/>
                <a:gd name="connsiteY3" fmla="*/ 914400 h 914400"/>
                <a:gd name="connsiteX4" fmla="*/ 0 w 378515"/>
                <a:gd name="connsiteY4" fmla="*/ 914400 h 914400"/>
                <a:gd name="connsiteX0" fmla="*/ 0 w 1154803"/>
                <a:gd name="connsiteY0" fmla="*/ 914400 h 914400"/>
                <a:gd name="connsiteX1" fmla="*/ 1154803 w 1154803"/>
                <a:gd name="connsiteY1" fmla="*/ 371061 h 914400"/>
                <a:gd name="connsiteX2" fmla="*/ 378515 w 1154803"/>
                <a:gd name="connsiteY2" fmla="*/ 0 h 914400"/>
                <a:gd name="connsiteX3" fmla="*/ 283886 w 1154803"/>
                <a:gd name="connsiteY3" fmla="*/ 914400 h 914400"/>
                <a:gd name="connsiteX4" fmla="*/ 0 w 1154803"/>
                <a:gd name="connsiteY4" fmla="*/ 914400 h 914400"/>
                <a:gd name="connsiteX0" fmla="*/ 0 w 3473934"/>
                <a:gd name="connsiteY0" fmla="*/ 967408 h 967408"/>
                <a:gd name="connsiteX1" fmla="*/ 3473934 w 3473934"/>
                <a:gd name="connsiteY1" fmla="*/ 0 h 967408"/>
                <a:gd name="connsiteX2" fmla="*/ 378515 w 3473934"/>
                <a:gd name="connsiteY2" fmla="*/ 53008 h 967408"/>
                <a:gd name="connsiteX3" fmla="*/ 283886 w 3473934"/>
                <a:gd name="connsiteY3" fmla="*/ 967408 h 967408"/>
                <a:gd name="connsiteX4" fmla="*/ 0 w 3473934"/>
                <a:gd name="connsiteY4" fmla="*/ 967408 h 967408"/>
                <a:gd name="connsiteX0" fmla="*/ 0 w 3731315"/>
                <a:gd name="connsiteY0" fmla="*/ 967408 h 967408"/>
                <a:gd name="connsiteX1" fmla="*/ 3473934 w 3731315"/>
                <a:gd name="connsiteY1" fmla="*/ 0 h 967408"/>
                <a:gd name="connsiteX2" fmla="*/ 3731315 w 3731315"/>
                <a:gd name="connsiteY2" fmla="*/ 13252 h 967408"/>
                <a:gd name="connsiteX3" fmla="*/ 283886 w 3731315"/>
                <a:gd name="connsiteY3" fmla="*/ 967408 h 967408"/>
                <a:gd name="connsiteX4" fmla="*/ 0 w 3731315"/>
                <a:gd name="connsiteY4" fmla="*/ 967408 h 967408"/>
                <a:gd name="connsiteX0" fmla="*/ 3943558 w 3943558"/>
                <a:gd name="connsiteY0" fmla="*/ 463826 h 967408"/>
                <a:gd name="connsiteX1" fmla="*/ 3190048 w 3943558"/>
                <a:gd name="connsiteY1" fmla="*/ 0 h 967408"/>
                <a:gd name="connsiteX2" fmla="*/ 3447429 w 3943558"/>
                <a:gd name="connsiteY2" fmla="*/ 13252 h 967408"/>
                <a:gd name="connsiteX3" fmla="*/ 0 w 3943558"/>
                <a:gd name="connsiteY3" fmla="*/ 967408 h 967408"/>
                <a:gd name="connsiteX4" fmla="*/ 3943558 w 3943558"/>
                <a:gd name="connsiteY4" fmla="*/ 463826 h 967408"/>
                <a:gd name="connsiteX0" fmla="*/ 753510 w 1063900"/>
                <a:gd name="connsiteY0" fmla="*/ 463826 h 477078"/>
                <a:gd name="connsiteX1" fmla="*/ 0 w 1063900"/>
                <a:gd name="connsiteY1" fmla="*/ 0 h 477078"/>
                <a:gd name="connsiteX2" fmla="*/ 257381 w 1063900"/>
                <a:gd name="connsiteY2" fmla="*/ 13252 h 477078"/>
                <a:gd name="connsiteX3" fmla="*/ 1063900 w 1063900"/>
                <a:gd name="connsiteY3" fmla="*/ 477078 h 477078"/>
                <a:gd name="connsiteX4" fmla="*/ 753510 w 1063900"/>
                <a:gd name="connsiteY4" fmla="*/ 463826 h 477078"/>
                <a:gd name="connsiteX0" fmla="*/ 797960 w 1108350"/>
                <a:gd name="connsiteY0" fmla="*/ 470176 h 483428"/>
                <a:gd name="connsiteX1" fmla="*/ 0 w 1108350"/>
                <a:gd name="connsiteY1" fmla="*/ 0 h 483428"/>
                <a:gd name="connsiteX2" fmla="*/ 301831 w 1108350"/>
                <a:gd name="connsiteY2" fmla="*/ 19602 h 483428"/>
                <a:gd name="connsiteX3" fmla="*/ 1108350 w 1108350"/>
                <a:gd name="connsiteY3" fmla="*/ 483428 h 483428"/>
                <a:gd name="connsiteX4" fmla="*/ 797960 w 1108350"/>
                <a:gd name="connsiteY4" fmla="*/ 470176 h 483428"/>
                <a:gd name="connsiteX0" fmla="*/ 797960 w 1108350"/>
                <a:gd name="connsiteY0" fmla="*/ 470176 h 483428"/>
                <a:gd name="connsiteX1" fmla="*/ 0 w 1108350"/>
                <a:gd name="connsiteY1" fmla="*/ 0 h 483428"/>
                <a:gd name="connsiteX2" fmla="*/ 301831 w 1108350"/>
                <a:gd name="connsiteY2" fmla="*/ 552 h 483428"/>
                <a:gd name="connsiteX3" fmla="*/ 1108350 w 1108350"/>
                <a:gd name="connsiteY3" fmla="*/ 483428 h 483428"/>
                <a:gd name="connsiteX4" fmla="*/ 797960 w 1108350"/>
                <a:gd name="connsiteY4" fmla="*/ 470176 h 483428"/>
                <a:gd name="connsiteX0" fmla="*/ 817010 w 1108350"/>
                <a:gd name="connsiteY0" fmla="*/ 489226 h 489226"/>
                <a:gd name="connsiteX1" fmla="*/ 0 w 1108350"/>
                <a:gd name="connsiteY1" fmla="*/ 0 h 489226"/>
                <a:gd name="connsiteX2" fmla="*/ 301831 w 1108350"/>
                <a:gd name="connsiteY2" fmla="*/ 552 h 489226"/>
                <a:gd name="connsiteX3" fmla="*/ 1108350 w 1108350"/>
                <a:gd name="connsiteY3" fmla="*/ 483428 h 489226"/>
                <a:gd name="connsiteX4" fmla="*/ 817010 w 1108350"/>
                <a:gd name="connsiteY4" fmla="*/ 489226 h 489226"/>
                <a:gd name="connsiteX0" fmla="*/ 817010 w 1108350"/>
                <a:gd name="connsiteY0" fmla="*/ 489226 h 489778"/>
                <a:gd name="connsiteX1" fmla="*/ 0 w 1108350"/>
                <a:gd name="connsiteY1" fmla="*/ 0 h 489778"/>
                <a:gd name="connsiteX2" fmla="*/ 301831 w 1108350"/>
                <a:gd name="connsiteY2" fmla="*/ 552 h 489778"/>
                <a:gd name="connsiteX3" fmla="*/ 1108350 w 1108350"/>
                <a:gd name="connsiteY3" fmla="*/ 489778 h 489778"/>
                <a:gd name="connsiteX4" fmla="*/ 817010 w 1108350"/>
                <a:gd name="connsiteY4" fmla="*/ 489226 h 489778"/>
                <a:gd name="connsiteX0" fmla="*/ 515179 w 806519"/>
                <a:gd name="connsiteY0" fmla="*/ 1124226 h 1124778"/>
                <a:gd name="connsiteX1" fmla="*/ 136319 w 806519"/>
                <a:gd name="connsiteY1" fmla="*/ 0 h 1124778"/>
                <a:gd name="connsiteX2" fmla="*/ 0 w 806519"/>
                <a:gd name="connsiteY2" fmla="*/ 635552 h 1124778"/>
                <a:gd name="connsiteX3" fmla="*/ 806519 w 806519"/>
                <a:gd name="connsiteY3" fmla="*/ 1124778 h 1124778"/>
                <a:gd name="connsiteX4" fmla="*/ 515179 w 806519"/>
                <a:gd name="connsiteY4" fmla="*/ 1124226 h 1124778"/>
                <a:gd name="connsiteX0" fmla="*/ 378860 w 670200"/>
                <a:gd name="connsiteY0" fmla="*/ 1124226 h 1124778"/>
                <a:gd name="connsiteX1" fmla="*/ 0 w 670200"/>
                <a:gd name="connsiteY1" fmla="*/ 0 h 1124778"/>
                <a:gd name="connsiteX2" fmla="*/ 276431 w 670200"/>
                <a:gd name="connsiteY2" fmla="*/ 552 h 1124778"/>
                <a:gd name="connsiteX3" fmla="*/ 670200 w 670200"/>
                <a:gd name="connsiteY3" fmla="*/ 1124778 h 1124778"/>
                <a:gd name="connsiteX4" fmla="*/ 378860 w 670200"/>
                <a:gd name="connsiteY4" fmla="*/ 1124226 h 1124778"/>
                <a:gd name="connsiteX0" fmla="*/ 0 w 672340"/>
                <a:gd name="connsiteY0" fmla="*/ 2102126 h 2102126"/>
                <a:gd name="connsiteX1" fmla="*/ 2140 w 672340"/>
                <a:gd name="connsiteY1" fmla="*/ 0 h 2102126"/>
                <a:gd name="connsiteX2" fmla="*/ 278571 w 672340"/>
                <a:gd name="connsiteY2" fmla="*/ 552 h 2102126"/>
                <a:gd name="connsiteX3" fmla="*/ 672340 w 672340"/>
                <a:gd name="connsiteY3" fmla="*/ 1124778 h 2102126"/>
                <a:gd name="connsiteX4" fmla="*/ 0 w 672340"/>
                <a:gd name="connsiteY4" fmla="*/ 2102126 h 2102126"/>
                <a:gd name="connsiteX0" fmla="*/ 0 w 291340"/>
                <a:gd name="connsiteY0" fmla="*/ 2102126 h 2102126"/>
                <a:gd name="connsiteX1" fmla="*/ 2140 w 291340"/>
                <a:gd name="connsiteY1" fmla="*/ 0 h 2102126"/>
                <a:gd name="connsiteX2" fmla="*/ 278571 w 291340"/>
                <a:gd name="connsiteY2" fmla="*/ 552 h 2102126"/>
                <a:gd name="connsiteX3" fmla="*/ 291340 w 291340"/>
                <a:gd name="connsiteY3" fmla="*/ 2096328 h 2102126"/>
                <a:gd name="connsiteX4" fmla="*/ 0 w 291340"/>
                <a:gd name="connsiteY4" fmla="*/ 2102126 h 2102126"/>
                <a:gd name="connsiteX0" fmla="*/ 0 w 294579"/>
                <a:gd name="connsiteY0" fmla="*/ 2109069 h 2109069"/>
                <a:gd name="connsiteX1" fmla="*/ 2140 w 294579"/>
                <a:gd name="connsiteY1" fmla="*/ 6943 h 2109069"/>
                <a:gd name="connsiteX2" fmla="*/ 293561 w 294579"/>
                <a:gd name="connsiteY2" fmla="*/ 0 h 2109069"/>
                <a:gd name="connsiteX3" fmla="*/ 291340 w 294579"/>
                <a:gd name="connsiteY3" fmla="*/ 2103271 h 2109069"/>
                <a:gd name="connsiteX4" fmla="*/ 0 w 294579"/>
                <a:gd name="connsiteY4" fmla="*/ 2109069 h 2109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79" h="2109069">
                  <a:moveTo>
                    <a:pt x="0" y="2109069"/>
                  </a:moveTo>
                  <a:cubicBezTo>
                    <a:pt x="713" y="1408360"/>
                    <a:pt x="1427" y="707652"/>
                    <a:pt x="2140" y="6943"/>
                  </a:cubicBezTo>
                  <a:lnTo>
                    <a:pt x="293561" y="0"/>
                  </a:lnTo>
                  <a:cubicBezTo>
                    <a:pt x="297817" y="698592"/>
                    <a:pt x="287084" y="1404679"/>
                    <a:pt x="291340" y="2103271"/>
                  </a:cubicBezTo>
                  <a:lnTo>
                    <a:pt x="0" y="2109069"/>
                  </a:lnTo>
                  <a:close/>
                </a:path>
              </a:pathLst>
            </a:custGeom>
            <a:solidFill>
              <a:srgbClr val="FF000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grpSp>
      <p:sp>
        <p:nvSpPr>
          <p:cNvPr id="24" name="TextBox 23">
            <a:extLst>
              <a:ext uri="{FF2B5EF4-FFF2-40B4-BE49-F238E27FC236}">
                <a16:creationId xmlns:a16="http://schemas.microsoft.com/office/drawing/2014/main" id="{4C9A9111-EAA2-60DE-707D-78AB19E5C895}"/>
              </a:ext>
            </a:extLst>
          </p:cNvPr>
          <p:cNvSpPr txBox="1"/>
          <p:nvPr/>
        </p:nvSpPr>
        <p:spPr>
          <a:xfrm rot="3300000">
            <a:off x="5679462" y="5893372"/>
            <a:ext cx="710451" cy="369332"/>
          </a:xfrm>
          <a:prstGeom prst="rect">
            <a:avLst/>
          </a:prstGeom>
          <a:noFill/>
        </p:spPr>
        <p:txBody>
          <a:bodyPr wrap="none" rtlCol="0">
            <a:spAutoFit/>
          </a:bodyPr>
          <a:lstStyle/>
          <a:p>
            <a:r>
              <a:rPr lang="en-TW" dirty="0"/>
              <a:t>class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A41EBD7-E206-0F57-510F-6BF9DFB8C2D0}"/>
                  </a:ext>
                </a:extLst>
              </p:cNvPr>
              <p:cNvSpPr txBox="1"/>
              <p:nvPr/>
            </p:nvSpPr>
            <p:spPr>
              <a:xfrm>
                <a:off x="5171464" y="5533831"/>
                <a:ext cx="1292662" cy="365125"/>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TW" sz="7200" i="1" smtClean="0">
                              <a:latin typeface="Cambria Math" panose="02040503050406030204" pitchFamily="18" charset="0"/>
                            </a:rPr>
                          </m:ctrlPr>
                        </m:dPr>
                        <m:e>
                          <m:r>
                            <a:rPr lang="en-US" sz="7200" b="0" i="1" smtClean="0">
                              <a:latin typeface="Cambria Math" panose="02040503050406030204" pitchFamily="18" charset="0"/>
                            </a:rPr>
                            <m:t> </m:t>
                          </m:r>
                        </m:e>
                      </m:d>
                    </m:oMath>
                  </m:oMathPara>
                </a14:m>
                <a:endParaRPr lang="en-TW" sz="7200" dirty="0"/>
              </a:p>
            </p:txBody>
          </p:sp>
        </mc:Choice>
        <mc:Fallback xmlns="">
          <p:sp>
            <p:nvSpPr>
              <p:cNvPr id="28" name="TextBox 27">
                <a:extLst>
                  <a:ext uri="{FF2B5EF4-FFF2-40B4-BE49-F238E27FC236}">
                    <a16:creationId xmlns:a16="http://schemas.microsoft.com/office/drawing/2014/main" id="{5A41EBD7-E206-0F57-510F-6BF9DFB8C2D0}"/>
                  </a:ext>
                </a:extLst>
              </p:cNvPr>
              <p:cNvSpPr txBox="1">
                <a:spLocks noRot="1" noChangeAspect="1" noMove="1" noResize="1" noEditPoints="1" noAdjustHandles="1" noChangeArrowheads="1" noChangeShapeType="1" noTextEdit="1"/>
              </p:cNvSpPr>
              <p:nvPr/>
            </p:nvSpPr>
            <p:spPr>
              <a:xfrm>
                <a:off x="5171464" y="5533831"/>
                <a:ext cx="1292662" cy="365125"/>
              </a:xfrm>
              <a:prstGeom prst="rect">
                <a:avLst/>
              </a:prstGeom>
              <a:blipFill>
                <a:blip r:embed="rId5"/>
                <a:stretch>
                  <a:fillRect l="-141176" t="-363333" r="-219608" b="-436667"/>
                </a:stretch>
              </a:blipFill>
            </p:spPr>
            <p:txBody>
              <a:bodyPr/>
              <a:lstStyle/>
              <a:p>
                <a:r>
                  <a:rPr lang="en-TW">
                    <a:noFill/>
                  </a:rPr>
                  <a:t> </a:t>
                </a:r>
              </a:p>
            </p:txBody>
          </p:sp>
        </mc:Fallback>
      </mc:AlternateContent>
    </p:spTree>
    <p:extLst>
      <p:ext uri="{BB962C8B-B14F-4D97-AF65-F5344CB8AC3E}">
        <p14:creationId xmlns:p14="http://schemas.microsoft.com/office/powerpoint/2010/main" val="863756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26</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t>Object Detection (YOLOv7)</a:t>
            </a:r>
          </a:p>
          <a:p>
            <a:pPr lvl="1"/>
            <a:r>
              <a:rPr lang="en-US" altLang="zh-TW" dirty="0"/>
              <a:t>Angle Detection</a:t>
            </a:r>
          </a:p>
          <a:p>
            <a:pPr lvl="1"/>
            <a:r>
              <a:rPr lang="en-US" altLang="zh-TW" dirty="0">
                <a:solidFill>
                  <a:srgbClr val="FF0000"/>
                </a:solidFill>
              </a:rPr>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207817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Mosaic Data Augmentation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27</a:t>
            </a:fld>
            <a:endParaRPr lang="zh-TW" altLang="en-US"/>
          </a:p>
        </p:txBody>
      </p:sp>
      <p:grpSp>
        <p:nvGrpSpPr>
          <p:cNvPr id="3" name="Group 2">
            <a:extLst>
              <a:ext uri="{FF2B5EF4-FFF2-40B4-BE49-F238E27FC236}">
                <a16:creationId xmlns:a16="http://schemas.microsoft.com/office/drawing/2014/main" id="{9D6A4C82-4795-AEE7-3B49-16200D17230D}"/>
              </a:ext>
            </a:extLst>
          </p:cNvPr>
          <p:cNvGrpSpPr/>
          <p:nvPr/>
        </p:nvGrpSpPr>
        <p:grpSpPr>
          <a:xfrm>
            <a:off x="710713" y="1898104"/>
            <a:ext cx="7819514" cy="3848070"/>
            <a:chOff x="0" y="0"/>
            <a:chExt cx="5715154" cy="2812415"/>
          </a:xfrm>
        </p:grpSpPr>
        <p:pic>
          <p:nvPicPr>
            <p:cNvPr id="6" name="Picture 5">
              <a:extLst>
                <a:ext uri="{FF2B5EF4-FFF2-40B4-BE49-F238E27FC236}">
                  <a16:creationId xmlns:a16="http://schemas.microsoft.com/office/drawing/2014/main" id="{E4F3F1DC-BA05-151C-8B19-F5A543DB5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024" y="0"/>
              <a:ext cx="2818130" cy="2811145"/>
            </a:xfrm>
            <a:prstGeom prst="rect">
              <a:avLst/>
            </a:prstGeom>
          </p:spPr>
        </p:pic>
        <p:pic>
          <p:nvPicPr>
            <p:cNvPr id="7" name="Picture 6">
              <a:extLst>
                <a:ext uri="{FF2B5EF4-FFF2-40B4-BE49-F238E27FC236}">
                  <a16:creationId xmlns:a16="http://schemas.microsoft.com/office/drawing/2014/main" id="{08652739-743B-EA1E-EE33-896676235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820035" cy="2812415"/>
            </a:xfrm>
            <a:prstGeom prst="rect">
              <a:avLst/>
            </a:prstGeom>
          </p:spPr>
        </p:pic>
      </p:grpSp>
    </p:spTree>
    <p:extLst>
      <p:ext uri="{BB962C8B-B14F-4D97-AF65-F5344CB8AC3E}">
        <p14:creationId xmlns:p14="http://schemas.microsoft.com/office/powerpoint/2010/main" val="394085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Flip up-down Data Augmentation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28</a:t>
            </a:fld>
            <a:endParaRPr lang="zh-TW" altLang="en-US"/>
          </a:p>
        </p:txBody>
      </p:sp>
      <p:grpSp>
        <p:nvGrpSpPr>
          <p:cNvPr id="4" name="Group 3">
            <a:extLst>
              <a:ext uri="{FF2B5EF4-FFF2-40B4-BE49-F238E27FC236}">
                <a16:creationId xmlns:a16="http://schemas.microsoft.com/office/drawing/2014/main" id="{23914748-5F9D-F126-8317-01F99AC4C495}"/>
              </a:ext>
            </a:extLst>
          </p:cNvPr>
          <p:cNvGrpSpPr/>
          <p:nvPr/>
        </p:nvGrpSpPr>
        <p:grpSpPr>
          <a:xfrm>
            <a:off x="734086" y="2008592"/>
            <a:ext cx="7675827" cy="3758362"/>
            <a:chOff x="0" y="0"/>
            <a:chExt cx="5759788" cy="2820035"/>
          </a:xfrm>
        </p:grpSpPr>
        <p:pic>
          <p:nvPicPr>
            <p:cNvPr id="8" name="Picture 7">
              <a:extLst>
                <a:ext uri="{FF2B5EF4-FFF2-40B4-BE49-F238E27FC236}">
                  <a16:creationId xmlns:a16="http://schemas.microsoft.com/office/drawing/2014/main" id="{F7362C49-8486-46AE-6AED-5973DA0FEA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820035" cy="2820035"/>
            </a:xfrm>
            <a:prstGeom prst="rect">
              <a:avLst/>
            </a:prstGeom>
          </p:spPr>
        </p:pic>
        <p:pic>
          <p:nvPicPr>
            <p:cNvPr id="9" name="Picture 8">
              <a:extLst>
                <a:ext uri="{FF2B5EF4-FFF2-40B4-BE49-F238E27FC236}">
                  <a16:creationId xmlns:a16="http://schemas.microsoft.com/office/drawing/2014/main" id="{9BCFED45-5AAE-48BE-FB66-A7CD626B72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753" y="0"/>
              <a:ext cx="2820035" cy="2820035"/>
            </a:xfrm>
            <a:prstGeom prst="rect">
              <a:avLst/>
            </a:prstGeom>
          </p:spPr>
        </p:pic>
      </p:grpSp>
    </p:spTree>
    <p:extLst>
      <p:ext uri="{BB962C8B-B14F-4D97-AF65-F5344CB8AC3E}">
        <p14:creationId xmlns:p14="http://schemas.microsoft.com/office/powerpoint/2010/main" val="129648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Flip left-right Data Augmentation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29</a:t>
            </a:fld>
            <a:endParaRPr lang="zh-TW" altLang="en-US"/>
          </a:p>
        </p:txBody>
      </p:sp>
      <p:grpSp>
        <p:nvGrpSpPr>
          <p:cNvPr id="3" name="Group 2">
            <a:extLst>
              <a:ext uri="{FF2B5EF4-FFF2-40B4-BE49-F238E27FC236}">
                <a16:creationId xmlns:a16="http://schemas.microsoft.com/office/drawing/2014/main" id="{5DBE09F7-40A6-9954-F171-C9B06DC9D517}"/>
              </a:ext>
            </a:extLst>
          </p:cNvPr>
          <p:cNvGrpSpPr/>
          <p:nvPr/>
        </p:nvGrpSpPr>
        <p:grpSpPr>
          <a:xfrm>
            <a:off x="684547" y="1974274"/>
            <a:ext cx="7915691" cy="3875808"/>
            <a:chOff x="0" y="0"/>
            <a:chExt cx="5759788" cy="2820035"/>
          </a:xfrm>
        </p:grpSpPr>
        <p:pic>
          <p:nvPicPr>
            <p:cNvPr id="6" name="Picture 5">
              <a:extLst>
                <a:ext uri="{FF2B5EF4-FFF2-40B4-BE49-F238E27FC236}">
                  <a16:creationId xmlns:a16="http://schemas.microsoft.com/office/drawing/2014/main" id="{B3CFB51E-EABF-F14C-E85A-46001AD15A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819400" cy="2819400"/>
            </a:xfrm>
            <a:prstGeom prst="rect">
              <a:avLst/>
            </a:prstGeom>
          </p:spPr>
        </p:pic>
        <p:pic>
          <p:nvPicPr>
            <p:cNvPr id="7" name="Picture 6">
              <a:extLst>
                <a:ext uri="{FF2B5EF4-FFF2-40B4-BE49-F238E27FC236}">
                  <a16:creationId xmlns:a16="http://schemas.microsoft.com/office/drawing/2014/main" id="{58BCFFEC-64BC-C15B-7090-20B6DB3353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753" y="0"/>
              <a:ext cx="2820035" cy="2820035"/>
            </a:xfrm>
            <a:prstGeom prst="rect">
              <a:avLst/>
            </a:prstGeom>
          </p:spPr>
        </p:pic>
      </p:grpSp>
    </p:spTree>
    <p:extLst>
      <p:ext uri="{BB962C8B-B14F-4D97-AF65-F5344CB8AC3E}">
        <p14:creationId xmlns:p14="http://schemas.microsoft.com/office/powerpoint/2010/main" val="145418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Outline</a:t>
            </a:r>
            <a:endParaRPr lang="zh-TW" altLang="en-US"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690689"/>
            <a:ext cx="7886700" cy="4665662"/>
          </a:xfrm>
        </p:spPr>
        <p:txBody>
          <a:bodyPr>
            <a:normAutofit/>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Introduction</a:t>
            </a:r>
          </a:p>
          <a:p>
            <a:pPr lvl="1"/>
            <a:r>
              <a:rPr lang="en-US" altLang="zh-TW" b="1"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rPr>
              <a:t>Motivation</a:t>
            </a:r>
            <a:endParaRPr lang="en-US" altLang="zh-TW"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endParaRP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Literature Review</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Methodology </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Experiments</a:t>
            </a: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3</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349831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30</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t>Object Detection (YOLOv7)</a:t>
            </a:r>
          </a:p>
          <a:p>
            <a:pPr lvl="1"/>
            <a:r>
              <a:rPr lang="en-US" altLang="zh-TW" dirty="0"/>
              <a:t>Angle Detection</a:t>
            </a:r>
          </a:p>
          <a:p>
            <a:pPr lvl="1"/>
            <a:r>
              <a:rPr lang="en-US" altLang="zh-TW" dirty="0"/>
              <a:t>Data Augmentation</a:t>
            </a:r>
          </a:p>
          <a:p>
            <a:pPr lvl="1"/>
            <a:r>
              <a:rPr lang="en-US" altLang="zh-TW" dirty="0">
                <a:solidFill>
                  <a:srgbClr val="FF0000"/>
                </a:solidFill>
              </a:rPr>
              <a:t>Oriented Object Detection Model based on YOLOv7</a:t>
            </a:r>
          </a:p>
          <a:p>
            <a:r>
              <a:rPr lang="en-US" altLang="zh-TW" dirty="0"/>
              <a:t>Experiments</a:t>
            </a:r>
          </a:p>
        </p:txBody>
      </p:sp>
    </p:spTree>
    <p:extLst>
      <p:ext uri="{BB962C8B-B14F-4D97-AF65-F5344CB8AC3E}">
        <p14:creationId xmlns:p14="http://schemas.microsoft.com/office/powerpoint/2010/main" val="248364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Architecture</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31</a:t>
            </a:fld>
            <a:endParaRPr lang="zh-TW" altLang="en-US"/>
          </a:p>
        </p:txBody>
      </p:sp>
      <p:pic>
        <p:nvPicPr>
          <p:cNvPr id="4" name="Picture 3">
            <a:extLst>
              <a:ext uri="{FF2B5EF4-FFF2-40B4-BE49-F238E27FC236}">
                <a16:creationId xmlns:a16="http://schemas.microsoft.com/office/drawing/2014/main" id="{43B77404-E1F3-EA3E-26C3-480DE3833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718" y="1386534"/>
            <a:ext cx="5756563" cy="5106340"/>
          </a:xfrm>
          <a:prstGeom prst="rect">
            <a:avLst/>
          </a:prstGeom>
        </p:spPr>
      </p:pic>
      <p:sp>
        <p:nvSpPr>
          <p:cNvPr id="3" name="Rounded Rectangle 2">
            <a:extLst>
              <a:ext uri="{FF2B5EF4-FFF2-40B4-BE49-F238E27FC236}">
                <a16:creationId xmlns:a16="http://schemas.microsoft.com/office/drawing/2014/main" id="{2BE121F4-6C1E-5B02-5F98-53A14BE32157}"/>
              </a:ext>
            </a:extLst>
          </p:cNvPr>
          <p:cNvSpPr/>
          <p:nvPr/>
        </p:nvSpPr>
        <p:spPr>
          <a:xfrm>
            <a:off x="3454401" y="1430867"/>
            <a:ext cx="3413760" cy="3324013"/>
          </a:xfrm>
          <a:prstGeom prst="roundRect">
            <a:avLst>
              <a:gd name="adj" fmla="val 8256"/>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6" name="Rounded Rectangle 5">
            <a:extLst>
              <a:ext uri="{FF2B5EF4-FFF2-40B4-BE49-F238E27FC236}">
                <a16:creationId xmlns:a16="http://schemas.microsoft.com/office/drawing/2014/main" id="{5BFFACDB-6A2B-333B-ABA9-E6180A302DB2}"/>
              </a:ext>
            </a:extLst>
          </p:cNvPr>
          <p:cNvSpPr/>
          <p:nvPr/>
        </p:nvSpPr>
        <p:spPr>
          <a:xfrm>
            <a:off x="2308066" y="1816769"/>
            <a:ext cx="724401" cy="4006516"/>
          </a:xfrm>
          <a:prstGeom prst="roundRect">
            <a:avLst>
              <a:gd name="adj" fmla="val 25696"/>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Tree>
    <p:extLst>
      <p:ext uri="{BB962C8B-B14F-4D97-AF65-F5344CB8AC3E}">
        <p14:creationId xmlns:p14="http://schemas.microsoft.com/office/powerpoint/2010/main" val="232135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Loss</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32</a:t>
            </a:fld>
            <a:endParaRPr lang="zh-TW" alt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AED1A4-56A0-EBB3-35F4-9AC5AFD31EF3}"/>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𝑳</m:t>
                        </m:r>
                      </m:e>
                      <m:sub>
                        <m:r>
                          <a:rPr lang="en-US" altLang="zh-TW" b="1" i="1" smtClean="0">
                            <a:solidFill>
                              <a:srgbClr val="FF0000"/>
                            </a:solidFill>
                            <a:latin typeface="Cambria Math" panose="02040503050406030204" pitchFamily="18" charset="0"/>
                          </a:rPr>
                          <m:t>𝑰𝒐𝑼</m:t>
                        </m:r>
                      </m:sub>
                    </m:sSub>
                    <m:r>
                      <a:rPr lang="en-US" altLang="zh-TW" b="0" i="1" smtClean="0">
                        <a:latin typeface="Cambria Math" panose="02040503050406030204" pitchFamily="18" charset="0"/>
                      </a:rPr>
                      <m:t>=1−</m:t>
                    </m:r>
                    <m:r>
                      <a:rPr lang="en-US" altLang="zh-TW" b="0" i="1" smtClean="0">
                        <a:latin typeface="Cambria Math" panose="02040503050406030204" pitchFamily="18" charset="0"/>
                      </a:rPr>
                      <m:t>𝐼𝑜𝑈</m:t>
                    </m:r>
                  </m:oMath>
                </a14:m>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𝑐𝑜𝑛𝑓𝑖𝑑𝑒𝑛𝑐𝑒</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𝐵𝐶𝐸𝐿𝑜𝑠𝑠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𝑝𝑟𝑒𝑑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𝑡𝑎𝑟𝑔𝑒𝑡</m:t>
                        </m:r>
                      </m:e>
                    </m:d>
                  </m:oMath>
                </a14:m>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𝑐𝑙𝑎𝑠𝑠</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𝐵𝐶𝐸𝐿𝑜𝑠𝑠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𝑝𝑟𝑒𝑑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𝑡𝑎𝑟𝑔𝑒𝑡</m:t>
                        </m:r>
                      </m:e>
                    </m:d>
                  </m:oMath>
                </a14:m>
                <a:endParaRPr lang="en-US" altLang="zh-TW" b="0" dirty="0"/>
              </a:p>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𝑳</m:t>
                        </m:r>
                      </m:e>
                      <m:sub>
                        <m:r>
                          <a:rPr lang="en-US" altLang="zh-TW" b="1" i="1" smtClean="0">
                            <a:solidFill>
                              <a:srgbClr val="FF0000"/>
                            </a:solidFill>
                            <a:latin typeface="Cambria Math" panose="02040503050406030204" pitchFamily="18" charset="0"/>
                          </a:rPr>
                          <m:t>𝒓𝒂𝒅𝒊𝒂𝒏</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𝑆𝑚𝑜𝑜𝑡h𝐿</m:t>
                    </m:r>
                    <m:r>
                      <a:rPr lang="en-US" altLang="zh-TW" b="0" i="1" smtClean="0">
                        <a:latin typeface="Cambria Math" panose="02040503050406030204" pitchFamily="18" charset="0"/>
                      </a:rPr>
                      <m:t>1</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𝑝𝑟𝑒𝑑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𝑡𝑎𝑟𝑔𝑒𝑡</m:t>
                        </m:r>
                      </m:e>
                    </m:d>
                  </m:oMath>
                </a14:m>
                <a:endParaRPr lang="en-US" altLang="zh-TW" b="0" dirty="0"/>
              </a:p>
              <a:p>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𝑡𝑜𝑡𝑎𝑙</m:t>
                        </m:r>
                      </m:sub>
                    </m:sSub>
                    <m:r>
                      <a:rPr lang="en-US" altLang="zh-TW" b="0" i="1" smtClean="0">
                        <a:latin typeface="Cambria Math" panose="02040503050406030204" pitchFamily="18" charset="0"/>
                      </a:rPr>
                      <m:t>=0.2×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𝐼𝑜𝑈</m:t>
                        </m:r>
                      </m:sub>
                    </m:sSub>
                    <m:r>
                      <a:rPr lang="en-US" altLang="zh-TW" b="0" i="1" smtClean="0">
                        <a:latin typeface="Cambria Math" panose="02040503050406030204" pitchFamily="18" charset="0"/>
                      </a:rPr>
                      <m:t>+0.7×</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𝑐𝑜𝑛𝑓𝑖𝑑𝑒𝑛𝑐𝑒</m:t>
                        </m:r>
                      </m:sub>
                    </m:sSub>
                    <m:r>
                      <a:rPr lang="en-US" altLang="zh-TW" b="0" i="1" smtClean="0">
                        <a:latin typeface="Cambria Math" panose="02040503050406030204" pitchFamily="18" charset="0"/>
                      </a:rPr>
                      <m:t>+0.3×</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𝑐𝑙𝑎𝑠𝑠</m:t>
                        </m:r>
                      </m:sub>
                    </m:sSub>
                    <m:r>
                      <a:rPr lang="en-US" altLang="zh-TW" b="0" i="1" smtClean="0">
                        <a:latin typeface="Cambria Math" panose="02040503050406030204" pitchFamily="18" charset="0"/>
                      </a:rPr>
                      <m:t>+0.5×</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𝑟𝑎𝑑𝑖𝑎𝑛</m:t>
                        </m:r>
                      </m:sub>
                    </m:sSub>
                  </m:oMath>
                </a14:m>
                <a:endParaRPr lang="en-US" altLang="zh-TW" dirty="0"/>
              </a:p>
            </p:txBody>
          </p:sp>
        </mc:Choice>
        <mc:Fallback xmlns="">
          <p:sp>
            <p:nvSpPr>
              <p:cNvPr id="3" name="內容版面配置區 2">
                <a:extLst>
                  <a:ext uri="{FF2B5EF4-FFF2-40B4-BE49-F238E27FC236}">
                    <a16:creationId xmlns:a16="http://schemas.microsoft.com/office/drawing/2014/main" id="{96AED1A4-56A0-EBB3-35F4-9AC5AFD31EF3}"/>
                  </a:ext>
                </a:extLst>
              </p:cNvPr>
              <p:cNvSpPr txBox="1">
                <a:spLocks noRot="1" noChangeAspect="1" noMove="1" noResize="1" noEditPoints="1" noAdjustHandles="1" noChangeArrowheads="1" noChangeShapeType="1" noTextEdit="1"/>
              </p:cNvSpPr>
              <p:nvPr/>
            </p:nvSpPr>
            <p:spPr>
              <a:xfrm>
                <a:off x="628650" y="1690689"/>
                <a:ext cx="7886700" cy="4665662"/>
              </a:xfrm>
              <a:prstGeom prst="rect">
                <a:avLst/>
              </a:prstGeom>
              <a:blipFill>
                <a:blip r:embed="rId3"/>
                <a:stretch>
                  <a:fillRect l="-1447" t="-1355"/>
                </a:stretch>
              </a:blipFill>
            </p:spPr>
            <p:txBody>
              <a:bodyPr/>
              <a:lstStyle/>
              <a:p>
                <a:r>
                  <a:rPr lang="en-TW">
                    <a:noFill/>
                  </a:rPr>
                  <a:t> </a:t>
                </a:r>
              </a:p>
            </p:txBody>
          </p:sp>
        </mc:Fallback>
      </mc:AlternateContent>
    </p:spTree>
    <p:extLst>
      <p:ext uri="{BB962C8B-B14F-4D97-AF65-F5344CB8AC3E}">
        <p14:creationId xmlns:p14="http://schemas.microsoft.com/office/powerpoint/2010/main" val="378878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8638B-30E1-3E34-2E67-B3D35266399D}"/>
              </a:ext>
            </a:extLst>
          </p:cNvPr>
          <p:cNvSpPr/>
          <p:nvPr/>
        </p:nvSpPr>
        <p:spPr>
          <a:xfrm>
            <a:off x="5381126" y="1562044"/>
            <a:ext cx="2652047" cy="349091"/>
          </a:xfrm>
          <a:prstGeom prst="rect">
            <a:avLst/>
          </a:prstGeom>
          <a:solidFill>
            <a:srgbClr val="3399FF">
              <a:alpha val="3023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8" name="Rectangle 7">
            <a:extLst>
              <a:ext uri="{FF2B5EF4-FFF2-40B4-BE49-F238E27FC236}">
                <a16:creationId xmlns:a16="http://schemas.microsoft.com/office/drawing/2014/main" id="{901979CA-BBC6-AEA1-3E90-0E59B7BFC097}"/>
              </a:ext>
            </a:extLst>
          </p:cNvPr>
          <p:cNvSpPr/>
          <p:nvPr/>
        </p:nvSpPr>
        <p:spPr>
          <a:xfrm>
            <a:off x="3271233" y="1562045"/>
            <a:ext cx="2053325" cy="349091"/>
          </a:xfrm>
          <a:prstGeom prst="rect">
            <a:avLst/>
          </a:prstGeom>
          <a:solidFill>
            <a:srgbClr val="F47801">
              <a:alpha val="303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min_angle_diff</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33</a:t>
            </a:fld>
            <a:endParaRPr lang="zh-TW" altLang="en-US"/>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F7F5BF6D-5B3C-3CA6-640B-895D21E84FCA}"/>
                  </a:ext>
                </a:extLst>
              </p:cNvPr>
              <p:cNvSpPr txBox="1">
                <a:spLocks/>
              </p:cNvSpPr>
              <p:nvPr/>
            </p:nvSpPr>
            <p:spPr>
              <a:xfrm>
                <a:off x="628650" y="1562045"/>
                <a:ext cx="7886700" cy="472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latin typeface="Cambria Math" panose="02040503050406030204" pitchFamily="18" charset="0"/>
                    <a:ea typeface="Cambria Math" panose="02040503050406030204" pitchFamily="18" charset="0"/>
                  </a:rPr>
                  <a:t>m</a:t>
                </a:r>
                <a:r>
                  <a:rPr lang="en-US" altLang="zh-TW" sz="2000" dirty="0" err="1">
                    <a:latin typeface="Cambria Math" panose="02040503050406030204" pitchFamily="18" charset="0"/>
                    <a:ea typeface="Cambria Math" panose="02040503050406030204" pitchFamily="18" charset="0"/>
                  </a:rPr>
                  <a:t>in_angle_diff</a:t>
                </a:r>
                <a14:m>
                  <m:oMath xmlns:m="http://schemas.openxmlformats.org/officeDocument/2006/math">
                    <m:r>
                      <a:rPr lang="en-US" altLang="zh-TW" sz="2000" b="0" i="1" smtClean="0">
                        <a:latin typeface="Cambria Math" panose="02040503050406030204" pitchFamily="18" charset="0"/>
                      </a:rPr>
                      <m:t>=</m:t>
                    </m:r>
                    <m:r>
                      <m:rPr>
                        <m:sty m:val="p"/>
                      </m:rPr>
                      <a:rPr lang="en-US" altLang="zh-TW" sz="2000" b="0" i="0" smtClean="0">
                        <a:latin typeface="Cambria Math" panose="02040503050406030204" pitchFamily="18" charset="0"/>
                      </a:rPr>
                      <m:t>min</m:t>
                    </m:r>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r>
                          <a:rPr lang="en-US" altLang="zh-TW" sz="2000" b="0" i="1" smtClean="0">
                            <a:solidFill>
                              <a:srgbClr val="CC0000"/>
                            </a:solidFill>
                            <a:latin typeface="Cambria Math" panose="02040503050406030204" pitchFamily="18" charset="0"/>
                          </a:rPr>
                          <m:t>𝑝𝑟𝑒</m:t>
                        </m:r>
                        <m:sSub>
                          <m:sSubPr>
                            <m:ctrlPr>
                              <a:rPr lang="en-US" altLang="zh-TW" sz="2000" b="0" i="1" smtClean="0">
                                <a:solidFill>
                                  <a:srgbClr val="CC0000"/>
                                </a:solidFill>
                                <a:latin typeface="Cambria Math" panose="02040503050406030204" pitchFamily="18" charset="0"/>
                              </a:rPr>
                            </m:ctrlPr>
                          </m:sSubPr>
                          <m:e>
                            <m:r>
                              <a:rPr lang="en-US" altLang="zh-TW" sz="2000" b="0" i="1" smtClean="0">
                                <a:solidFill>
                                  <a:srgbClr val="CC0000"/>
                                </a:solidFill>
                                <a:latin typeface="Cambria Math" panose="02040503050406030204" pitchFamily="18" charset="0"/>
                              </a:rPr>
                              <m:t>𝑑</m:t>
                            </m:r>
                          </m:e>
                          <m:sub>
                            <m:r>
                              <a:rPr lang="en-US" altLang="zh-TW" sz="2000" b="0" i="1" smtClean="0">
                                <a:solidFill>
                                  <a:srgbClr val="CC0000"/>
                                </a:solidFill>
                                <a:latin typeface="Cambria Math" panose="02040503050406030204" pitchFamily="18" charset="0"/>
                              </a:rPr>
                              <m:t>𝜃</m:t>
                            </m:r>
                          </m:sub>
                        </m:sSub>
                        <m:r>
                          <a:rPr lang="en-US" altLang="zh-TW" sz="2000" b="0" i="1" smtClean="0">
                            <a:latin typeface="Cambria Math" panose="02040503050406030204" pitchFamily="18" charset="0"/>
                          </a:rPr>
                          <m:t>−</m:t>
                        </m:r>
                        <m:r>
                          <a:rPr lang="en-US" altLang="zh-TW" sz="2000" b="0" i="1" smtClean="0">
                            <a:solidFill>
                              <a:srgbClr val="009900"/>
                            </a:solidFill>
                            <a:latin typeface="Cambria Math" panose="02040503050406030204" pitchFamily="18" charset="0"/>
                          </a:rPr>
                          <m:t>𝑡𝑎𝑟𝑔𝑒</m:t>
                        </m:r>
                        <m:sSub>
                          <m:sSubPr>
                            <m:ctrlPr>
                              <a:rPr lang="en-US" altLang="zh-TW" sz="2000" b="0" i="1" smtClean="0">
                                <a:solidFill>
                                  <a:srgbClr val="009900"/>
                                </a:solidFill>
                                <a:latin typeface="Cambria Math" panose="02040503050406030204" pitchFamily="18" charset="0"/>
                              </a:rPr>
                            </m:ctrlPr>
                          </m:sSubPr>
                          <m:e>
                            <m:r>
                              <a:rPr lang="en-US" altLang="zh-TW" sz="2000" b="0" i="1" smtClean="0">
                                <a:solidFill>
                                  <a:srgbClr val="009900"/>
                                </a:solidFill>
                                <a:latin typeface="Cambria Math" panose="02040503050406030204" pitchFamily="18" charset="0"/>
                              </a:rPr>
                              <m:t>𝑡</m:t>
                            </m:r>
                          </m:e>
                          <m:sub>
                            <m:r>
                              <a:rPr lang="en-US" altLang="zh-TW" sz="2000" b="0" i="1" smtClean="0">
                                <a:solidFill>
                                  <a:srgbClr val="009900"/>
                                </a:solidFill>
                                <a:latin typeface="Cambria Math" panose="02040503050406030204" pitchFamily="18" charset="0"/>
                              </a:rPr>
                              <m:t>𝜃</m:t>
                            </m:r>
                          </m:sub>
                        </m:sSub>
                      </m:e>
                    </m:d>
                    <m:r>
                      <a:rPr lang="en-US" altLang="zh-TW" sz="2000" b="0" i="1" smtClean="0">
                        <a:latin typeface="Cambria Math" panose="02040503050406030204" pitchFamily="18" charset="0"/>
                      </a:rPr>
                      <m:t>, 2</m:t>
                    </m:r>
                    <m:r>
                      <a:rPr lang="en-US" altLang="zh-TW" sz="2000" b="0" i="1" smtClean="0">
                        <a:latin typeface="Cambria Math" panose="02040503050406030204" pitchFamily="18" charset="0"/>
                      </a:rPr>
                      <m:t>𝜋</m:t>
                    </m:r>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r>
                          <a:rPr lang="en-US" altLang="zh-TW" sz="2000" b="0" i="1" smtClean="0">
                            <a:solidFill>
                              <a:srgbClr val="CC0000"/>
                            </a:solidFill>
                            <a:latin typeface="Cambria Math" panose="02040503050406030204" pitchFamily="18" charset="0"/>
                          </a:rPr>
                          <m:t>𝑝𝑟𝑒</m:t>
                        </m:r>
                        <m:sSub>
                          <m:sSubPr>
                            <m:ctrlPr>
                              <a:rPr lang="en-US" altLang="zh-TW" sz="2000" b="0" i="1" smtClean="0">
                                <a:solidFill>
                                  <a:srgbClr val="CC0000"/>
                                </a:solidFill>
                                <a:latin typeface="Cambria Math" panose="02040503050406030204" pitchFamily="18" charset="0"/>
                              </a:rPr>
                            </m:ctrlPr>
                          </m:sSubPr>
                          <m:e>
                            <m:r>
                              <a:rPr lang="en-US" altLang="zh-TW" sz="2000" b="0" i="1" smtClean="0">
                                <a:solidFill>
                                  <a:srgbClr val="CC0000"/>
                                </a:solidFill>
                                <a:latin typeface="Cambria Math" panose="02040503050406030204" pitchFamily="18" charset="0"/>
                              </a:rPr>
                              <m:t>𝑑</m:t>
                            </m:r>
                          </m:e>
                          <m:sub>
                            <m:r>
                              <a:rPr lang="en-US" altLang="zh-TW" sz="2000" b="0" i="1" smtClean="0">
                                <a:solidFill>
                                  <a:srgbClr val="CC0000"/>
                                </a:solidFill>
                                <a:latin typeface="Cambria Math" panose="02040503050406030204" pitchFamily="18" charset="0"/>
                              </a:rPr>
                              <m:t>𝜃</m:t>
                            </m:r>
                          </m:sub>
                        </m:sSub>
                        <m:r>
                          <a:rPr lang="en-US" altLang="zh-TW" sz="2000" b="0" i="1" smtClean="0">
                            <a:latin typeface="Cambria Math" panose="02040503050406030204" pitchFamily="18" charset="0"/>
                          </a:rPr>
                          <m:t>−</m:t>
                        </m:r>
                        <m:r>
                          <a:rPr lang="en-US" altLang="zh-TW" sz="2000" b="0" i="1" smtClean="0">
                            <a:solidFill>
                              <a:srgbClr val="009900"/>
                            </a:solidFill>
                            <a:latin typeface="Cambria Math" panose="02040503050406030204" pitchFamily="18" charset="0"/>
                          </a:rPr>
                          <m:t>𝑡𝑎𝑟𝑔𝑒</m:t>
                        </m:r>
                        <m:sSub>
                          <m:sSubPr>
                            <m:ctrlPr>
                              <a:rPr lang="en-US" altLang="zh-TW" sz="2000" b="0" i="1" smtClean="0">
                                <a:solidFill>
                                  <a:srgbClr val="009900"/>
                                </a:solidFill>
                                <a:latin typeface="Cambria Math" panose="02040503050406030204" pitchFamily="18" charset="0"/>
                              </a:rPr>
                            </m:ctrlPr>
                          </m:sSubPr>
                          <m:e>
                            <m:r>
                              <a:rPr lang="en-US" altLang="zh-TW" sz="2000" b="0" i="1" smtClean="0">
                                <a:solidFill>
                                  <a:srgbClr val="009900"/>
                                </a:solidFill>
                                <a:latin typeface="Cambria Math" panose="02040503050406030204" pitchFamily="18" charset="0"/>
                              </a:rPr>
                              <m:t>𝑡</m:t>
                            </m:r>
                          </m:e>
                          <m:sub>
                            <m:r>
                              <a:rPr lang="en-US" altLang="zh-TW" sz="2000" b="0" i="1" smtClean="0">
                                <a:solidFill>
                                  <a:srgbClr val="009900"/>
                                </a:solidFill>
                                <a:latin typeface="Cambria Math" panose="02040503050406030204" pitchFamily="18" charset="0"/>
                              </a:rPr>
                              <m:t>𝜃</m:t>
                            </m:r>
                          </m:sub>
                        </m:sSub>
                      </m:e>
                    </m:d>
                    <m:r>
                      <a:rPr lang="en-US" altLang="zh-TW" sz="2000" b="0" i="1" smtClean="0">
                        <a:latin typeface="Cambria Math" panose="02040503050406030204" pitchFamily="18" charset="0"/>
                      </a:rPr>
                      <m:t>)</m:t>
                    </m:r>
                  </m:oMath>
                </a14:m>
                <a:endParaRPr lang="en-US" altLang="zh-TW" sz="2000" dirty="0"/>
              </a:p>
            </p:txBody>
          </p:sp>
        </mc:Choice>
        <mc:Fallback xmlns="">
          <p:sp>
            <p:nvSpPr>
              <p:cNvPr id="5" name="內容版面配置區 2">
                <a:extLst>
                  <a:ext uri="{FF2B5EF4-FFF2-40B4-BE49-F238E27FC236}">
                    <a16:creationId xmlns:a16="http://schemas.microsoft.com/office/drawing/2014/main" id="{F7F5BF6D-5B3C-3CA6-640B-895D21E84FCA}"/>
                  </a:ext>
                </a:extLst>
              </p:cNvPr>
              <p:cNvSpPr txBox="1">
                <a:spLocks noRot="1" noChangeAspect="1" noMove="1" noResize="1" noEditPoints="1" noAdjustHandles="1" noChangeArrowheads="1" noChangeShapeType="1" noTextEdit="1"/>
              </p:cNvSpPr>
              <p:nvPr/>
            </p:nvSpPr>
            <p:spPr>
              <a:xfrm>
                <a:off x="628650" y="1562045"/>
                <a:ext cx="7886700" cy="472962"/>
              </a:xfrm>
              <a:prstGeom prst="rect">
                <a:avLst/>
              </a:prstGeom>
              <a:blipFill>
                <a:blip r:embed="rId3"/>
                <a:stretch>
                  <a:fillRect l="-643" t="-12821"/>
                </a:stretch>
              </a:blipFill>
            </p:spPr>
            <p:txBody>
              <a:bodyPr/>
              <a:lstStyle/>
              <a:p>
                <a:r>
                  <a:rPr lang="en-TW">
                    <a:noFill/>
                  </a:rPr>
                  <a:t> </a:t>
                </a:r>
              </a:p>
            </p:txBody>
          </p:sp>
        </mc:Fallback>
      </mc:AlternateContent>
      <p:pic>
        <p:nvPicPr>
          <p:cNvPr id="7" name="Picture 6">
            <a:extLst>
              <a:ext uri="{FF2B5EF4-FFF2-40B4-BE49-F238E27FC236}">
                <a16:creationId xmlns:a16="http://schemas.microsoft.com/office/drawing/2014/main" id="{D0E0332F-F145-60FA-AED5-03CD38E312DF}"/>
              </a:ext>
            </a:extLst>
          </p:cNvPr>
          <p:cNvPicPr>
            <a:picLocks noChangeAspect="1"/>
          </p:cNvPicPr>
          <p:nvPr/>
        </p:nvPicPr>
        <p:blipFill rotWithShape="1">
          <a:blip r:embed="rId4">
            <a:extLst>
              <a:ext uri="{28A0092B-C50C-407E-A947-70E740481C1C}">
                <a14:useLocalDpi xmlns:a14="http://schemas.microsoft.com/office/drawing/2010/main" val="0"/>
              </a:ext>
            </a:extLst>
          </a:blip>
          <a:srcRect l="22535" r="38525" b="36835"/>
          <a:stretch/>
        </p:blipFill>
        <p:spPr>
          <a:xfrm>
            <a:off x="1716915" y="2035007"/>
            <a:ext cx="5769735" cy="4197473"/>
          </a:xfrm>
          <a:prstGeom prst="rect">
            <a:avLst/>
          </a:prstGeom>
        </p:spPr>
      </p:pic>
    </p:spTree>
    <p:extLst>
      <p:ext uri="{BB962C8B-B14F-4D97-AF65-F5344CB8AC3E}">
        <p14:creationId xmlns:p14="http://schemas.microsoft.com/office/powerpoint/2010/main" val="16513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𝐼𝑜𝑈</m:t>
                        </m:r>
                      </m:sub>
                    </m:sSub>
                  </m:oMath>
                </a14:m>
                <a:r>
                  <a:rPr lang="en-US" altLang="zh-TW" dirty="0"/>
                  <a:t> &amp;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𝑟𝑎𝑑𝑖𝑎𝑛</m:t>
                        </m:r>
                      </m:sub>
                    </m:sSub>
                  </m:oMath>
                </a14:m>
                <a:r>
                  <a:rPr lang="en-US" altLang="zh-TW" dirty="0"/>
                  <a:t> Combinations</a:t>
                </a:r>
                <a:endParaRPr lang="zh-TW" altLang="en-US" dirty="0"/>
              </a:p>
            </p:txBody>
          </p:sp>
        </mc:Choice>
        <mc:Fallback xmlns="">
          <p:sp>
            <p:nvSpPr>
              <p:cNvPr id="2" name="標題 1">
                <a:extLst>
                  <a:ext uri="{FF2B5EF4-FFF2-40B4-BE49-F238E27FC236}">
                    <a16:creationId xmlns:a16="http://schemas.microsoft.com/office/drawing/2014/main" id="{EDE22703-7971-12B5-4608-0421E92FB64A}"/>
                  </a:ext>
                </a:extLst>
              </p:cNvPr>
              <p:cNvSpPr>
                <a:spLocks noGrp="1" noRot="1" noChangeAspect="1" noMove="1" noResize="1" noEditPoints="1" noAdjustHandles="1" noChangeArrowheads="1" noChangeShapeType="1" noTextEdit="1"/>
              </p:cNvSpPr>
              <p:nvPr>
                <p:ph type="title"/>
              </p:nvPr>
            </p:nvSpPr>
            <p:spPr>
              <a:blipFill>
                <a:blip r:embed="rId3"/>
                <a:stretch>
                  <a:fillRect l="-1286"/>
                </a:stretch>
              </a:blipFill>
            </p:spPr>
            <p:txBody>
              <a:bodyPr/>
              <a:lstStyle/>
              <a:p>
                <a:r>
                  <a:rPr lang="en-TW">
                    <a:noFill/>
                  </a:rPr>
                  <a:t> </a:t>
                </a:r>
              </a:p>
            </p:txBody>
          </p:sp>
        </mc:Fallback>
      </mc:AlternateContent>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34</a:t>
            </a:fld>
            <a:endParaRPr lang="zh-TW" alt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5F5253D5-C20B-45B8-95AD-3D0C0BC3DC20}"/>
                  </a:ext>
                </a:extLst>
              </p:cNvPr>
              <p:cNvGraphicFramePr>
                <a:graphicFrameLocks noGrp="1"/>
              </p:cNvGraphicFramePr>
              <p:nvPr>
                <p:extLst>
                  <p:ext uri="{D42A27DB-BD31-4B8C-83A1-F6EECF244321}">
                    <p14:modId xmlns:p14="http://schemas.microsoft.com/office/powerpoint/2010/main" val="1785779166"/>
                  </p:ext>
                </p:extLst>
              </p:nvPr>
            </p:nvGraphicFramePr>
            <p:xfrm>
              <a:off x="628650" y="1860698"/>
              <a:ext cx="7886700" cy="4450257"/>
            </p:xfrm>
            <a:graphic>
              <a:graphicData uri="http://schemas.openxmlformats.org/drawingml/2006/table">
                <a:tbl>
                  <a:tblPr firstRow="1" bandRow="1">
                    <a:tableStyleId>{0505E3EF-67EA-436B-97B2-0124C06EBD24}</a:tableStyleId>
                  </a:tblPr>
                  <a:tblGrid>
                    <a:gridCol w="1447039">
                      <a:extLst>
                        <a:ext uri="{9D8B030D-6E8A-4147-A177-3AD203B41FA5}">
                          <a16:colId xmlns:a16="http://schemas.microsoft.com/office/drawing/2014/main" val="3136622719"/>
                        </a:ext>
                      </a:extLst>
                    </a:gridCol>
                    <a:gridCol w="3917032">
                      <a:extLst>
                        <a:ext uri="{9D8B030D-6E8A-4147-A177-3AD203B41FA5}">
                          <a16:colId xmlns:a16="http://schemas.microsoft.com/office/drawing/2014/main" val="1828999349"/>
                        </a:ext>
                      </a:extLst>
                    </a:gridCol>
                    <a:gridCol w="2522629">
                      <a:extLst>
                        <a:ext uri="{9D8B030D-6E8A-4147-A177-3AD203B41FA5}">
                          <a16:colId xmlns:a16="http://schemas.microsoft.com/office/drawing/2014/main" val="2731478982"/>
                        </a:ext>
                      </a:extLst>
                    </a:gridCol>
                  </a:tblGrid>
                  <a:tr h="1087179">
                    <a:tc>
                      <a:txBody>
                        <a:bodyPr/>
                        <a:lstStyle/>
                        <a:p>
                          <a:pPr algn="l"/>
                          <a:endParaRPr lang="en-TW" sz="16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𝐼𝑜𝑈</m:t>
                                    </m:r>
                                  </m:sub>
                                </m:sSub>
                              </m:oMath>
                            </m:oMathPara>
                          </a14:m>
                          <a:endParaRPr lang="en-TW" sz="1800" b="0" i="1"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𝑟𝑎𝑑𝑖𝑎𝑛</m:t>
                                    </m:r>
                                  </m:sub>
                                </m:sSub>
                              </m:oMath>
                            </m:oMathPara>
                          </a14:m>
                          <a:endParaRPr lang="en-TW"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2659088"/>
                      </a:ext>
                    </a:extLst>
                  </a:tr>
                  <a:tr h="1087179">
                    <a:tc>
                      <a:txBody>
                        <a:bodyPr/>
                        <a:lstStyle/>
                        <a:p>
                          <a:pPr algn="l"/>
                          <a:r>
                            <a:rPr lang="en-TW" sz="1600" dirty="0">
                              <a:latin typeface="Arial" panose="020B0604020202020204" pitchFamily="34" charset="0"/>
                              <a:cs typeface="Arial" panose="020B0604020202020204" pitchFamily="34" charset="0"/>
                            </a:rPr>
                            <a:t>Baseline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rPr>
                                      <m:t>𝐿</m:t>
                                    </m:r>
                                  </m:e>
                                  <m:sub>
                                    <m:r>
                                      <a:rPr lang="en-US" sz="1600" b="0" i="1" smtClean="0">
                                        <a:latin typeface="Cambria Math" panose="02040503050406030204" pitchFamily="18" charset="0"/>
                                      </a:rPr>
                                      <m:t>𝐼𝑜𝑈</m:t>
                                    </m:r>
                                  </m:sub>
                                </m:sSub>
                              </m:oMath>
                            </m:oMathPara>
                          </a14:m>
                          <a:endParaRPr lang="en-TW" sz="1600" b="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cs typeface="Arial" panose="020B0604020202020204" pitchFamily="34" charset="0"/>
                                  </a:rPr>
                                  <m:t>𝑆𝑚𝑜𝑜𝑡h𝐿</m:t>
                                </m:r>
                                <m:r>
                                  <a:rPr lang="en-US" sz="1200" b="0" i="1" smtClean="0">
                                    <a:latin typeface="Cambria Math" panose="02040503050406030204" pitchFamily="18" charset="0"/>
                                    <a:cs typeface="Arial" panose="020B0604020202020204" pitchFamily="34" charset="0"/>
                                  </a:rPr>
                                  <m:t>1=</m:t>
                                </m:r>
                                <m:d>
                                  <m:dPr>
                                    <m:begChr m:val="{"/>
                                    <m:endChr m:val=""/>
                                    <m:ctrlPr>
                                      <a:rPr lang="en-TW" sz="1200" i="1" smtClean="0">
                                        <a:latin typeface="Cambria Math" panose="02040503050406030204" pitchFamily="18" charset="0"/>
                                        <a:cs typeface="Arial" panose="020B0604020202020204" pitchFamily="34" charset="0"/>
                                      </a:rPr>
                                    </m:ctrlPr>
                                  </m:dPr>
                                  <m:e>
                                    <m:eqArr>
                                      <m:eqArrPr>
                                        <m:ctrlPr>
                                          <a:rPr lang="en-TW" sz="1200" i="1" smtClean="0">
                                            <a:latin typeface="Cambria Math" panose="02040503050406030204" pitchFamily="18" charset="0"/>
                                            <a:cs typeface="Arial" panose="020B0604020202020204" pitchFamily="34" charset="0"/>
                                          </a:rPr>
                                        </m:ctrlPr>
                                      </m:eqArrPr>
                                      <m:e>
                                        <m:r>
                                          <a:rPr lang="en-US" sz="1200" b="0" i="1" smtClean="0">
                                            <a:latin typeface="Cambria Math" panose="02040503050406030204" pitchFamily="18" charset="0"/>
                                            <a:cs typeface="Arial" panose="020B0604020202020204" pitchFamily="34" charset="0"/>
                                          </a:rPr>
                                          <m:t>0.5</m:t>
                                        </m:r>
                                        <m:sSup>
                                          <m:sSupPr>
                                            <m:ctrlPr>
                                              <a:rPr lang="en-US" sz="1200" b="0" i="1" smtClean="0">
                                                <a:latin typeface="Cambria Math" panose="02040503050406030204" pitchFamily="18" charset="0"/>
                                                <a:cs typeface="Arial" panose="020B0604020202020204" pitchFamily="34" charset="0"/>
                                              </a:rPr>
                                            </m:ctrlPr>
                                          </m:sSupPr>
                                          <m:e>
                                            <m:r>
                                              <a:rPr lang="en-US" sz="1200" b="0" i="1" smtClean="0">
                                                <a:latin typeface="Cambria Math" panose="02040503050406030204" pitchFamily="18" charset="0"/>
                                                <a:cs typeface="Arial" panose="020B0604020202020204" pitchFamily="34" charset="0"/>
                                              </a:rPr>
                                              <m:t>𝑥</m:t>
                                            </m:r>
                                          </m:e>
                                          <m:sup>
                                            <m:r>
                                              <a:rPr lang="en-US" sz="1200" b="0" i="1" smtClean="0">
                                                <a:latin typeface="Cambria Math" panose="02040503050406030204" pitchFamily="18" charset="0"/>
                                                <a:cs typeface="Arial" panose="020B0604020202020204" pitchFamily="34" charset="0"/>
                                              </a:rPr>
                                              <m:t>2</m:t>
                                            </m:r>
                                          </m:sup>
                                        </m:sSup>
                                        <m:r>
                                          <a:rPr lang="en-US" sz="1200" b="0" i="1" smtClean="0">
                                            <a:latin typeface="Cambria Math" panose="02040503050406030204" pitchFamily="18" charset="0"/>
                                            <a:cs typeface="Arial" panose="020B0604020202020204" pitchFamily="34" charset="0"/>
                                          </a:rPr>
                                          <m:t>,  </m:t>
                                        </m:r>
                                        <m:r>
                                          <a:rPr lang="en-US" sz="1200" b="0" i="1" smtClean="0">
                                            <a:latin typeface="Cambria Math" panose="02040503050406030204" pitchFamily="18" charset="0"/>
                                            <a:cs typeface="Arial" panose="020B0604020202020204" pitchFamily="34" charset="0"/>
                                          </a:rPr>
                                          <m:t>𝑖𝑓</m:t>
                                        </m:r>
                                        <m:r>
                                          <a:rPr lang="en-US" sz="1200" b="0" i="1" smtClean="0">
                                            <a:latin typeface="Cambria Math" panose="02040503050406030204" pitchFamily="18" charset="0"/>
                                            <a:cs typeface="Arial" panose="020B0604020202020204" pitchFamily="34" charset="0"/>
                                          </a:rPr>
                                          <m:t> </m:t>
                                        </m:r>
                                        <m:d>
                                          <m:dPr>
                                            <m:begChr m:val="|"/>
                                            <m:endChr m:val="|"/>
                                            <m:ctrlPr>
                                              <a:rPr lang="en-US" sz="1200" b="0" i="1" smtClean="0">
                                                <a:latin typeface="Cambria Math" panose="02040503050406030204" pitchFamily="18" charset="0"/>
                                                <a:cs typeface="Arial" panose="020B0604020202020204" pitchFamily="34" charset="0"/>
                                              </a:rPr>
                                            </m:ctrlPr>
                                          </m:dPr>
                                          <m:e>
                                            <m:r>
                                              <a:rPr lang="en-US" sz="1200" b="0" i="1" smtClean="0">
                                                <a:latin typeface="Cambria Math" panose="02040503050406030204" pitchFamily="18" charset="0"/>
                                                <a:cs typeface="Arial" panose="020B0604020202020204" pitchFamily="34" charset="0"/>
                                              </a:rPr>
                                              <m:t>𝑥</m:t>
                                            </m:r>
                                          </m:e>
                                        </m:d>
                                        <m:r>
                                          <a:rPr lang="en-US" sz="1200" b="0" i="1" smtClean="0">
                                            <a:latin typeface="Cambria Math" panose="02040503050406030204" pitchFamily="18" charset="0"/>
                                            <a:cs typeface="Arial" panose="020B0604020202020204" pitchFamily="34" charset="0"/>
                                          </a:rPr>
                                          <m:t>&lt;1</m:t>
                                        </m:r>
                                      </m:e>
                                      <m:e>
                                        <m:d>
                                          <m:dPr>
                                            <m:begChr m:val="|"/>
                                            <m:endChr m:val="|"/>
                                            <m:ctrlPr>
                                              <a:rPr lang="en-US" sz="1200" b="0" i="1" smtClean="0">
                                                <a:latin typeface="Cambria Math" panose="02040503050406030204" pitchFamily="18" charset="0"/>
                                                <a:cs typeface="Arial" panose="020B0604020202020204" pitchFamily="34" charset="0"/>
                                              </a:rPr>
                                            </m:ctrlPr>
                                          </m:dPr>
                                          <m:e>
                                            <m:r>
                                              <a:rPr lang="en-US" sz="1200" b="0" i="1" smtClean="0">
                                                <a:latin typeface="Cambria Math" panose="02040503050406030204" pitchFamily="18" charset="0"/>
                                                <a:cs typeface="Arial" panose="020B0604020202020204" pitchFamily="34" charset="0"/>
                                              </a:rPr>
                                              <m:t>𝑥</m:t>
                                            </m:r>
                                          </m:e>
                                        </m:d>
                                        <m:r>
                                          <a:rPr lang="en-US" sz="1200" b="0" i="1" smtClean="0">
                                            <a:latin typeface="Cambria Math" panose="02040503050406030204" pitchFamily="18" charset="0"/>
                                            <a:cs typeface="Arial" panose="020B0604020202020204" pitchFamily="34" charset="0"/>
                                          </a:rPr>
                                          <m:t>−0.5   </m:t>
                                        </m:r>
                                        <m:r>
                                          <a:rPr lang="en-US" sz="1200" b="0" i="1" smtClean="0">
                                            <a:latin typeface="Cambria Math" panose="02040503050406030204" pitchFamily="18" charset="0"/>
                                            <a:cs typeface="Arial" panose="020B0604020202020204" pitchFamily="34" charset="0"/>
                                          </a:rPr>
                                          <m:t>𝑜𝑡h𝑒𝑟𝑤𝑖𝑠𝑒</m:t>
                                        </m:r>
                                      </m:e>
                                    </m:eqArr>
                                  </m:e>
                                </m:d>
                              </m:oMath>
                            </m:oMathPara>
                          </a14:m>
                          <a:endParaRPr lang="en-US" sz="1200" dirty="0">
                            <a:latin typeface="Arial" panose="020B0604020202020204" pitchFamily="34" charset="0"/>
                            <a:cs typeface="Arial" panose="020B0604020202020204" pitchFamily="34" charset="0"/>
                          </a:endParaRPr>
                        </a:p>
                        <a:p>
                          <a:pPr algn="ctr"/>
                          <a:endParaRPr lang="en-US" sz="1200" b="0" i="1" dirty="0">
                            <a:latin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cs typeface="Arial" panose="020B0604020202020204" pitchFamily="34" charset="0"/>
                                  </a:rPr>
                                  <m:t>𝑥</m:t>
                                </m:r>
                                <m:r>
                                  <a:rPr lang="en-US" sz="1200" b="0" i="1" smtClean="0">
                                    <a:latin typeface="Cambria Math" panose="02040503050406030204" pitchFamily="18" charset="0"/>
                                    <a:cs typeface="Arial" panose="020B0604020202020204" pitchFamily="34" charset="0"/>
                                  </a:rPr>
                                  <m:t>=|</m:t>
                                </m:r>
                                <m:r>
                                  <a:rPr lang="en-US" sz="1200" b="0" i="1" smtClean="0">
                                    <a:latin typeface="Cambria Math" panose="02040503050406030204" pitchFamily="18" charset="0"/>
                                    <a:cs typeface="Arial" panose="020B0604020202020204" pitchFamily="34" charset="0"/>
                                  </a:rPr>
                                  <m:t>𝑝𝑟𝑒𝑑</m:t>
                                </m:r>
                                <m:r>
                                  <a:rPr lang="en-US" sz="1200" b="0" i="1" smtClean="0">
                                    <a:latin typeface="Cambria Math" panose="02040503050406030204" pitchFamily="18" charset="0"/>
                                    <a:cs typeface="Arial" panose="020B0604020202020204" pitchFamily="34" charset="0"/>
                                  </a:rPr>
                                  <m:t>−</m:t>
                                </m:r>
                                <m:r>
                                  <a:rPr lang="en-US" sz="1200" b="0" i="1" smtClean="0">
                                    <a:latin typeface="Cambria Math" panose="02040503050406030204" pitchFamily="18" charset="0"/>
                                    <a:cs typeface="Arial" panose="020B0604020202020204" pitchFamily="34" charset="0"/>
                                  </a:rPr>
                                  <m:t>𝑡𝑎𝑟𝑔𝑒𝑡</m:t>
                                </m:r>
                                <m:r>
                                  <a:rPr lang="en-US" sz="1200" b="0" i="1" smtClean="0">
                                    <a:latin typeface="Cambria Math" panose="02040503050406030204" pitchFamily="18" charset="0"/>
                                    <a:cs typeface="Arial" panose="020B0604020202020204" pitchFamily="34" charset="0"/>
                                  </a:rPr>
                                  <m:t>|</m:t>
                                </m:r>
                              </m:oMath>
                            </m:oMathPara>
                          </a14:m>
                          <a:endParaRPr lang="en-TW"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6103113"/>
                      </a:ext>
                    </a:extLst>
                  </a:tr>
                  <a:tr h="1087179">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normalized angle</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1−</m:t>
                                </m:r>
                                <m:d>
                                  <m:dPr>
                                    <m:ctrlPr>
                                      <a:rPr lang="en-TW" sz="1800" i="1" kern="1200">
                                        <a:solidFill>
                                          <a:schemeClr val="dk1"/>
                                        </a:solidFill>
                                        <a:effectLst/>
                                        <a:latin typeface="Cambria Math" panose="02040503050406030204" pitchFamily="18" charset="0"/>
                                        <a:ea typeface="+mn-ea"/>
                                        <a:cs typeface="+mn-cs"/>
                                      </a:rPr>
                                    </m:ctrlPr>
                                  </m:dPr>
                                  <m:e>
                                    <m:f>
                                      <m:fPr>
                                        <m:ctrlPr>
                                          <a:rPr lang="en-TW"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i="1" kern="1200">
                                            <a:solidFill>
                                              <a:schemeClr val="dk1"/>
                                            </a:solidFill>
                                            <a:effectLst/>
                                            <a:latin typeface="Cambria Math" panose="02040503050406030204" pitchFamily="18" charset="0"/>
                                            <a:ea typeface="+mn-ea"/>
                                            <a:cs typeface="+mn-cs"/>
                                          </a:rPr>
                                          <m:t>1+</m:t>
                                        </m:r>
                                        <m:box>
                                          <m:boxPr>
                                            <m:ctrlPr>
                                              <a:rPr lang="en-TW" sz="1800" i="1" kern="1200">
                                                <a:solidFill>
                                                  <a:schemeClr val="dk1"/>
                                                </a:solidFill>
                                                <a:effectLst/>
                                                <a:latin typeface="Cambria Math" panose="02040503050406030204" pitchFamily="18" charset="0"/>
                                                <a:ea typeface="+mn-ea"/>
                                                <a:cs typeface="+mn-cs"/>
                                              </a:rPr>
                                            </m:ctrlPr>
                                          </m:boxPr>
                                          <m:e>
                                            <m:argPr>
                                              <m:argSz m:val="-1"/>
                                            </m:argPr>
                                            <m:f>
                                              <m:fPr>
                                                <m:ctrlPr>
                                                  <a:rPr lang="en-TW" sz="1800" i="1" kern="1200">
                                                    <a:solidFill>
                                                      <a:schemeClr val="dk1"/>
                                                    </a:solidFill>
                                                    <a:effectLst/>
                                                    <a:latin typeface="Cambria Math" panose="02040503050406030204" pitchFamily="18" charset="0"/>
                                                    <a:ea typeface="+mn-ea"/>
                                                    <a:cs typeface="+mn-cs"/>
                                                  </a:rPr>
                                                </m:ctrlPr>
                                              </m:fPr>
                                              <m:num>
                                                <m:sSub>
                                                  <m:sSubPr>
                                                    <m:ctrlPr>
                                                      <a:rPr lang="en-TW" sz="1800" i="1" kern="1200">
                                                        <a:solidFill>
                                                          <a:schemeClr val="dk1"/>
                                                        </a:solidFill>
                                                        <a:effectLst/>
                                                        <a:latin typeface="Cambria Math" panose="02040503050406030204" pitchFamily="18" charset="0"/>
                                                        <a:ea typeface="+mn-ea"/>
                                                        <a:cs typeface="+mn-cs"/>
                                                      </a:rPr>
                                                    </m:ctrlPr>
                                                  </m:sSubPr>
                                                  <m:e>
                                                    <m:r>
                                                      <a:rPr lang="zh-TW" altLang="en-US" sz="1800" kern="1200">
                                                        <a:solidFill>
                                                          <a:schemeClr val="dk1"/>
                                                        </a:solidFill>
                                                        <a:effectLst/>
                                                        <a:latin typeface="Cambria Math" panose="02040503050406030204" pitchFamily="18" charset="0"/>
                                                        <a:ea typeface="+mn-ea"/>
                                                        <a:cs typeface="+mn-cs"/>
                                                      </a:rPr>
                                                      <m:t>∠</m:t>
                                                    </m:r>
                                                    <m:r>
                                                      <m:rPr>
                                                        <m:sty m:val="p"/>
                                                      </m:rPr>
                                                      <a:rPr lang="en-US" sz="1800" kern="1200">
                                                        <a:solidFill>
                                                          <a:schemeClr val="dk1"/>
                                                        </a:solidFill>
                                                        <a:effectLst/>
                                                        <a:latin typeface="Cambria Math" panose="02040503050406030204" pitchFamily="18" charset="0"/>
                                                        <a:ea typeface="+mn-ea"/>
                                                        <a:cs typeface="+mn-cs"/>
                                                      </a:rPr>
                                                      <m:t>A</m:t>
                                                    </m:r>
                                                  </m:e>
                                                  <m:sub>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𝑝𝑟𝑒𝑑</m:t>
                                                    </m:r>
                                                    <m:r>
                                                      <a:rPr lang="en-US" sz="1800" i="1" kern="1200">
                                                        <a:solidFill>
                                                          <a:schemeClr val="dk1"/>
                                                        </a:solidFill>
                                                        <a:effectLst/>
                                                        <a:latin typeface="Cambria Math" panose="02040503050406030204" pitchFamily="18" charset="0"/>
                                                        <a:ea typeface="+mn-ea"/>
                                                        <a:cs typeface="+mn-cs"/>
                                                      </a:rPr>
                                                      <m:t>, </m:t>
                                                    </m:r>
                                                    <m:r>
                                                      <a:rPr lang="en-US" sz="1800" i="1" kern="1200">
                                                        <a:solidFill>
                                                          <a:schemeClr val="dk1"/>
                                                        </a:solidFill>
                                                        <a:effectLst/>
                                                        <a:latin typeface="Cambria Math" panose="02040503050406030204" pitchFamily="18" charset="0"/>
                                                        <a:ea typeface="+mn-ea"/>
                                                        <a:cs typeface="+mn-cs"/>
                                                      </a:rPr>
                                                      <m:t>𝑡𝑎𝑟𝑔𝑒𝑡</m:t>
                                                    </m:r>
                                                    <m:r>
                                                      <a:rPr lang="en-US" sz="1800" i="1" kern="1200">
                                                        <a:solidFill>
                                                          <a:schemeClr val="dk1"/>
                                                        </a:solidFill>
                                                        <a:effectLst/>
                                                        <a:latin typeface="Cambria Math" panose="02040503050406030204" pitchFamily="18" charset="0"/>
                                                        <a:ea typeface="+mn-ea"/>
                                                        <a:cs typeface="+mn-cs"/>
                                                      </a:rPr>
                                                      <m:t>)</m:t>
                                                    </m:r>
                                                  </m:sub>
                                                </m:sSub>
                                              </m:num>
                                              <m:den>
                                                <m:r>
                                                  <a:rPr lang="en-US" sz="1800" i="1" kern="1200">
                                                    <a:solidFill>
                                                      <a:schemeClr val="dk1"/>
                                                    </a:solidFill>
                                                    <a:effectLst/>
                                                    <a:latin typeface="Cambria Math" panose="02040503050406030204" pitchFamily="18" charset="0"/>
                                                    <a:ea typeface="+mn-ea"/>
                                                    <a:cs typeface="+mn-cs"/>
                                                  </a:rPr>
                                                  <m:t>𝜋</m:t>
                                                </m:r>
                                              </m:den>
                                            </m:f>
                                          </m:e>
                                        </m:box>
                                      </m:den>
                                    </m:f>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𝐼𝑜𝑈</m:t>
                                    </m:r>
                                  </m:e>
                                </m:d>
                              </m:oMath>
                            </m:oMathPara>
                          </a14:m>
                          <a:endParaRPr lang="en-TW" sz="1600"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505525724"/>
                      </a:ext>
                    </a:extLst>
                  </a:tr>
                  <a:tr h="1087179">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tangent</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1−</m:t>
                                </m:r>
                                <m:d>
                                  <m:dPr>
                                    <m:ctrlPr>
                                      <a:rPr lang="en-TW" sz="1800" i="1" kern="1200">
                                        <a:solidFill>
                                          <a:schemeClr val="dk1"/>
                                        </a:solidFill>
                                        <a:effectLst/>
                                        <a:latin typeface="Cambria Math" panose="02040503050406030204" pitchFamily="18" charset="0"/>
                                        <a:ea typeface="+mn-ea"/>
                                        <a:cs typeface="+mn-cs"/>
                                      </a:rPr>
                                    </m:ctrlPr>
                                  </m:dPr>
                                  <m:e>
                                    <m:f>
                                      <m:fPr>
                                        <m:ctrlPr>
                                          <a:rPr lang="en-TW"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1</m:t>
                                        </m:r>
                                      </m:num>
                                      <m:den>
                                        <m:r>
                                          <a:rPr lang="en-US" sz="1800" i="1" kern="1200">
                                            <a:solidFill>
                                              <a:schemeClr val="dk1"/>
                                            </a:solidFill>
                                            <a:effectLst/>
                                            <a:latin typeface="Cambria Math" panose="02040503050406030204" pitchFamily="18" charset="0"/>
                                            <a:ea typeface="+mn-ea"/>
                                            <a:cs typeface="+mn-cs"/>
                                          </a:rPr>
                                          <m:t>1+</m:t>
                                        </m:r>
                                        <m:func>
                                          <m:funcPr>
                                            <m:ctrlPr>
                                              <a:rPr lang="en-TW" sz="1800" i="1" kern="1200">
                                                <a:solidFill>
                                                  <a:schemeClr val="dk1"/>
                                                </a:solidFill>
                                                <a:effectLst/>
                                                <a:latin typeface="Cambria Math" panose="02040503050406030204" pitchFamily="18" charset="0"/>
                                                <a:ea typeface="+mn-ea"/>
                                                <a:cs typeface="+mn-cs"/>
                                              </a:rPr>
                                            </m:ctrlPr>
                                          </m:funcPr>
                                          <m:fName>
                                            <m:r>
                                              <m:rPr>
                                                <m:sty m:val="p"/>
                                              </m:rPr>
                                              <a:rPr lang="en-US" sz="1800" kern="1200">
                                                <a:solidFill>
                                                  <a:schemeClr val="dk1"/>
                                                </a:solidFill>
                                                <a:effectLst/>
                                                <a:latin typeface="Cambria Math" panose="02040503050406030204" pitchFamily="18" charset="0"/>
                                                <a:ea typeface="+mn-ea"/>
                                                <a:cs typeface="+mn-cs"/>
                                              </a:rPr>
                                              <m:t>tan</m:t>
                                            </m:r>
                                          </m:fName>
                                          <m:e>
                                            <m:r>
                                              <a:rPr lang="en-US" sz="1800" i="1" kern="1200">
                                                <a:solidFill>
                                                  <a:schemeClr val="dk1"/>
                                                </a:solidFill>
                                                <a:effectLst/>
                                                <a:latin typeface="Cambria Math" panose="02040503050406030204" pitchFamily="18" charset="0"/>
                                                <a:ea typeface="+mn-ea"/>
                                                <a:cs typeface="+mn-cs"/>
                                              </a:rPr>
                                              <m:t>(</m:t>
                                            </m:r>
                                            <m:f>
                                              <m:fPr>
                                                <m:ctrlPr>
                                                  <a:rPr lang="en-TW" sz="1800" i="1" kern="1200">
                                                    <a:solidFill>
                                                      <a:schemeClr val="dk1"/>
                                                    </a:solidFill>
                                                    <a:effectLst/>
                                                    <a:latin typeface="Cambria Math" panose="02040503050406030204" pitchFamily="18" charset="0"/>
                                                    <a:ea typeface="+mn-ea"/>
                                                    <a:cs typeface="+mn-cs"/>
                                                  </a:rPr>
                                                </m:ctrlPr>
                                              </m:fPr>
                                              <m:num>
                                                <m:sSub>
                                                  <m:sSubPr>
                                                    <m:ctrlPr>
                                                      <a:rPr lang="en-TW" sz="1800" i="1" kern="1200">
                                                        <a:solidFill>
                                                          <a:schemeClr val="dk1"/>
                                                        </a:solidFill>
                                                        <a:effectLst/>
                                                        <a:latin typeface="Cambria Math" panose="02040503050406030204" pitchFamily="18" charset="0"/>
                                                        <a:ea typeface="+mn-ea"/>
                                                        <a:cs typeface="+mn-cs"/>
                                                      </a:rPr>
                                                    </m:ctrlPr>
                                                  </m:sSubPr>
                                                  <m:e>
                                                    <m:r>
                                                      <a:rPr lang="zh-TW" altLang="en-US" sz="1800" kern="1200">
                                                        <a:solidFill>
                                                          <a:schemeClr val="dk1"/>
                                                        </a:solidFill>
                                                        <a:effectLst/>
                                                        <a:latin typeface="Cambria Math" panose="02040503050406030204" pitchFamily="18" charset="0"/>
                                                        <a:ea typeface="+mn-ea"/>
                                                        <a:cs typeface="+mn-cs"/>
                                                      </a:rPr>
                                                      <m:t>∠</m:t>
                                                    </m:r>
                                                    <m:r>
                                                      <m:rPr>
                                                        <m:sty m:val="p"/>
                                                      </m:rPr>
                                                      <a:rPr lang="en-US" sz="1800" kern="1200">
                                                        <a:solidFill>
                                                          <a:schemeClr val="dk1"/>
                                                        </a:solidFill>
                                                        <a:effectLst/>
                                                        <a:latin typeface="Cambria Math" panose="02040503050406030204" pitchFamily="18" charset="0"/>
                                                        <a:ea typeface="+mn-ea"/>
                                                        <a:cs typeface="+mn-cs"/>
                                                      </a:rPr>
                                                      <m:t>A</m:t>
                                                    </m:r>
                                                  </m:e>
                                                  <m:sub>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𝑝𝑟𝑒𝑑</m:t>
                                                    </m:r>
                                                    <m:r>
                                                      <a:rPr lang="en-US" sz="1800" i="1" kern="1200">
                                                        <a:solidFill>
                                                          <a:schemeClr val="dk1"/>
                                                        </a:solidFill>
                                                        <a:effectLst/>
                                                        <a:latin typeface="Cambria Math" panose="02040503050406030204" pitchFamily="18" charset="0"/>
                                                        <a:ea typeface="+mn-ea"/>
                                                        <a:cs typeface="+mn-cs"/>
                                                      </a:rPr>
                                                      <m:t>, </m:t>
                                                    </m:r>
                                                    <m:r>
                                                      <a:rPr lang="en-US" sz="1800" i="1" kern="1200">
                                                        <a:solidFill>
                                                          <a:schemeClr val="dk1"/>
                                                        </a:solidFill>
                                                        <a:effectLst/>
                                                        <a:latin typeface="Cambria Math" panose="02040503050406030204" pitchFamily="18" charset="0"/>
                                                        <a:ea typeface="+mn-ea"/>
                                                        <a:cs typeface="+mn-cs"/>
                                                      </a:rPr>
                                                      <m:t>𝑡𝑎𝑟𝑔𝑒𝑡</m:t>
                                                    </m:r>
                                                    <m:r>
                                                      <a:rPr lang="en-US" sz="1800" i="1" kern="1200">
                                                        <a:solidFill>
                                                          <a:schemeClr val="dk1"/>
                                                        </a:solidFill>
                                                        <a:effectLst/>
                                                        <a:latin typeface="Cambria Math" panose="02040503050406030204" pitchFamily="18" charset="0"/>
                                                        <a:ea typeface="+mn-ea"/>
                                                        <a:cs typeface="+mn-cs"/>
                                                      </a:rPr>
                                                      <m:t>)</m:t>
                                                    </m:r>
                                                  </m:sub>
                                                </m:sSub>
                                              </m:num>
                                              <m:den>
                                                <m:r>
                                                  <a:rPr lang="en-US" sz="1800" i="1" kern="1200">
                                                    <a:solidFill>
                                                      <a:schemeClr val="dk1"/>
                                                    </a:solidFill>
                                                    <a:effectLst/>
                                                    <a:latin typeface="Cambria Math" panose="02040503050406030204" pitchFamily="18" charset="0"/>
                                                    <a:ea typeface="+mn-ea"/>
                                                    <a:cs typeface="+mn-cs"/>
                                                  </a:rPr>
                                                  <m:t>2</m:t>
                                                </m:r>
                                              </m:den>
                                            </m:f>
                                            <m:r>
                                              <a:rPr lang="en-US" sz="1800" i="1" kern="1200">
                                                <a:solidFill>
                                                  <a:schemeClr val="dk1"/>
                                                </a:solidFill>
                                                <a:effectLst/>
                                                <a:latin typeface="Cambria Math" panose="02040503050406030204" pitchFamily="18" charset="0"/>
                                                <a:ea typeface="+mn-ea"/>
                                                <a:cs typeface="+mn-cs"/>
                                              </a:rPr>
                                              <m:t>)</m:t>
                                            </m:r>
                                          </m:e>
                                        </m:func>
                                        <m:r>
                                          <a:rPr lang="en-US" sz="1800" i="1" kern="1200">
                                            <a:solidFill>
                                              <a:schemeClr val="dk1"/>
                                            </a:solidFill>
                                            <a:effectLst/>
                                            <a:latin typeface="Cambria Math" panose="02040503050406030204" pitchFamily="18" charset="0"/>
                                            <a:ea typeface="+mn-ea"/>
                                            <a:cs typeface="+mn-cs"/>
                                          </a:rPr>
                                          <m:t>)</m:t>
                                        </m:r>
                                      </m:den>
                                    </m:f>
                                    <m:r>
                                      <a:rPr lang="en-US" sz="1800" i="1" kern="1200">
                                        <a:solidFill>
                                          <a:schemeClr val="dk1"/>
                                        </a:solidFill>
                                        <a:effectLst/>
                                        <a:latin typeface="Cambria Math" panose="02040503050406030204" pitchFamily="18" charset="0"/>
                                        <a:ea typeface="+mn-ea"/>
                                        <a:cs typeface="+mn-cs"/>
                                      </a:rPr>
                                      <m:t>×</m:t>
                                    </m:r>
                                    <m:r>
                                      <a:rPr lang="en-US" sz="1800" i="1" kern="1200">
                                        <a:solidFill>
                                          <a:schemeClr val="dk1"/>
                                        </a:solidFill>
                                        <a:effectLst/>
                                        <a:latin typeface="Cambria Math" panose="02040503050406030204" pitchFamily="18" charset="0"/>
                                        <a:ea typeface="+mn-ea"/>
                                        <a:cs typeface="+mn-cs"/>
                                      </a:rPr>
                                      <m:t>𝐼𝑜𝑈</m:t>
                                    </m:r>
                                  </m:e>
                                </m:d>
                              </m:oMath>
                            </m:oMathPara>
                          </a14:m>
                          <a:endParaRPr lang="en-TW" sz="1600" dirty="0">
                            <a:latin typeface="Arial" panose="020B0604020202020204" pitchFamily="34" charset="0"/>
                            <a:cs typeface="Arial" panose="020B0604020202020204" pitchFamily="34" charset="0"/>
                          </a:endParaRPr>
                        </a:p>
                      </a:txBody>
                      <a:tcPr anchor="ct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284221262"/>
                      </a:ext>
                    </a:extLst>
                  </a:tr>
                </a:tbl>
              </a:graphicData>
            </a:graphic>
          </p:graphicFrame>
        </mc:Choice>
        <mc:Fallback xmlns="">
          <p:graphicFrame>
            <p:nvGraphicFramePr>
              <p:cNvPr id="6" name="Table 6">
                <a:extLst>
                  <a:ext uri="{FF2B5EF4-FFF2-40B4-BE49-F238E27FC236}">
                    <a16:creationId xmlns:a16="http://schemas.microsoft.com/office/drawing/2014/main" id="{5F5253D5-C20B-45B8-95AD-3D0C0BC3DC20}"/>
                  </a:ext>
                </a:extLst>
              </p:cNvPr>
              <p:cNvGraphicFramePr>
                <a:graphicFrameLocks noGrp="1"/>
              </p:cNvGraphicFramePr>
              <p:nvPr>
                <p:extLst>
                  <p:ext uri="{D42A27DB-BD31-4B8C-83A1-F6EECF244321}">
                    <p14:modId xmlns:p14="http://schemas.microsoft.com/office/powerpoint/2010/main" val="1785779166"/>
                  </p:ext>
                </p:extLst>
              </p:nvPr>
            </p:nvGraphicFramePr>
            <p:xfrm>
              <a:off x="628650" y="1860698"/>
              <a:ext cx="7886700" cy="4450257"/>
            </p:xfrm>
            <a:graphic>
              <a:graphicData uri="http://schemas.openxmlformats.org/drawingml/2006/table">
                <a:tbl>
                  <a:tblPr firstRow="1" bandRow="1">
                    <a:tableStyleId>{0505E3EF-67EA-436B-97B2-0124C06EBD24}</a:tableStyleId>
                  </a:tblPr>
                  <a:tblGrid>
                    <a:gridCol w="1447039">
                      <a:extLst>
                        <a:ext uri="{9D8B030D-6E8A-4147-A177-3AD203B41FA5}">
                          <a16:colId xmlns:a16="http://schemas.microsoft.com/office/drawing/2014/main" val="3136622719"/>
                        </a:ext>
                      </a:extLst>
                    </a:gridCol>
                    <a:gridCol w="3917032">
                      <a:extLst>
                        <a:ext uri="{9D8B030D-6E8A-4147-A177-3AD203B41FA5}">
                          <a16:colId xmlns:a16="http://schemas.microsoft.com/office/drawing/2014/main" val="1828999349"/>
                        </a:ext>
                      </a:extLst>
                    </a:gridCol>
                    <a:gridCol w="2522629">
                      <a:extLst>
                        <a:ext uri="{9D8B030D-6E8A-4147-A177-3AD203B41FA5}">
                          <a16:colId xmlns:a16="http://schemas.microsoft.com/office/drawing/2014/main" val="2731478982"/>
                        </a:ext>
                      </a:extLst>
                    </a:gridCol>
                  </a:tblGrid>
                  <a:tr h="1087179">
                    <a:tc>
                      <a:txBody>
                        <a:bodyPr/>
                        <a:lstStyle/>
                        <a:p>
                          <a:pPr algn="l"/>
                          <a:endParaRPr lang="en-TW" sz="1600" dirty="0">
                            <a:latin typeface="Arial" panose="020B0604020202020204" pitchFamily="34" charset="0"/>
                            <a:cs typeface="Arial" panose="020B0604020202020204" pitchFamily="34" charset="0"/>
                          </a:endParaRPr>
                        </a:p>
                      </a:txBody>
                      <a:tcPr anchor="ctr"/>
                    </a:tc>
                    <a:tc>
                      <a:txBody>
                        <a:bodyPr/>
                        <a:lstStyle/>
                        <a:p>
                          <a:endParaRPr lang="en-TW"/>
                        </a:p>
                      </a:txBody>
                      <a:tcPr anchor="ctr">
                        <a:blipFill>
                          <a:blip r:embed="rId4"/>
                          <a:stretch>
                            <a:fillRect l="-37217" t="-1163" r="-64725" b="-310465"/>
                          </a:stretch>
                        </a:blipFill>
                      </a:tcPr>
                    </a:tc>
                    <a:tc>
                      <a:txBody>
                        <a:bodyPr/>
                        <a:lstStyle/>
                        <a:p>
                          <a:endParaRPr lang="en-TW"/>
                        </a:p>
                      </a:txBody>
                      <a:tcPr anchor="ctr">
                        <a:blipFill>
                          <a:blip r:embed="rId4"/>
                          <a:stretch>
                            <a:fillRect l="-213065" t="-1163" r="-503" b="-310465"/>
                          </a:stretch>
                        </a:blipFill>
                      </a:tcPr>
                    </a:tc>
                    <a:extLst>
                      <a:ext uri="{0D108BD9-81ED-4DB2-BD59-A6C34878D82A}">
                        <a16:rowId xmlns:a16="http://schemas.microsoft.com/office/drawing/2014/main" val="3382659088"/>
                      </a:ext>
                    </a:extLst>
                  </a:tr>
                  <a:tr h="1087179">
                    <a:tc>
                      <a:txBody>
                        <a:bodyPr/>
                        <a:lstStyle/>
                        <a:p>
                          <a:pPr algn="l"/>
                          <a:r>
                            <a:rPr lang="en-TW" sz="1600" dirty="0">
                              <a:latin typeface="Arial" panose="020B0604020202020204" pitchFamily="34" charset="0"/>
                              <a:cs typeface="Arial" panose="020B0604020202020204" pitchFamily="34" charset="0"/>
                            </a:rPr>
                            <a:t>Baseline</a:t>
                          </a:r>
                        </a:p>
                      </a:txBody>
                      <a:tcPr anchor="ctr"/>
                    </a:tc>
                    <a:tc>
                      <a:txBody>
                        <a:bodyPr/>
                        <a:lstStyle/>
                        <a:p>
                          <a:endParaRPr lang="en-TW"/>
                        </a:p>
                      </a:txBody>
                      <a:tcPr anchor="ctr">
                        <a:blipFill>
                          <a:blip r:embed="rId4"/>
                          <a:stretch>
                            <a:fillRect l="-37217" t="-102353" r="-64725" b="-214118"/>
                          </a:stretch>
                        </a:blipFill>
                      </a:tcPr>
                    </a:tc>
                    <a:tc>
                      <a:txBody>
                        <a:bodyPr/>
                        <a:lstStyle/>
                        <a:p>
                          <a:endParaRPr lang="en-TW"/>
                        </a:p>
                      </a:txBody>
                      <a:tcPr anchor="ctr">
                        <a:blipFill>
                          <a:blip r:embed="rId4"/>
                          <a:stretch>
                            <a:fillRect l="-213065" t="-102353" r="-503" b="-214118"/>
                          </a:stretch>
                        </a:blipFill>
                      </a:tcPr>
                    </a:tc>
                    <a:extLst>
                      <a:ext uri="{0D108BD9-81ED-4DB2-BD59-A6C34878D82A}">
                        <a16:rowId xmlns:a16="http://schemas.microsoft.com/office/drawing/2014/main" val="2846103113"/>
                      </a:ext>
                    </a:extLst>
                  </a:tr>
                  <a:tr h="1188720">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normalized angle</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endParaRPr lang="en-TW"/>
                        </a:p>
                      </a:txBody>
                      <a:tcPr anchor="ctr">
                        <a:blipFill>
                          <a:blip r:embed="rId4"/>
                          <a:stretch>
                            <a:fillRect l="-37217" t="-182979" r="-64725" b="-93617"/>
                          </a:stretch>
                        </a:blipFill>
                      </a:tcP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505525724"/>
                      </a:ext>
                    </a:extLst>
                  </a:tr>
                  <a:tr h="1087179">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tangent</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endParaRPr lang="en-TW"/>
                        </a:p>
                      </a:txBody>
                      <a:tcPr anchor="ctr">
                        <a:blipFill>
                          <a:blip r:embed="rId4"/>
                          <a:stretch>
                            <a:fillRect l="-37217" t="-309302" r="-64725" b="-2326"/>
                          </a:stretch>
                        </a:blipFill>
                      </a:tcP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284221262"/>
                      </a:ext>
                    </a:extLst>
                  </a:tr>
                </a:tbl>
              </a:graphicData>
            </a:graphic>
          </p:graphicFrame>
        </mc:Fallback>
      </mc:AlternateContent>
    </p:spTree>
    <p:extLst>
      <p:ext uri="{BB962C8B-B14F-4D97-AF65-F5344CB8AC3E}">
        <p14:creationId xmlns:p14="http://schemas.microsoft.com/office/powerpoint/2010/main" val="328603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35</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r>
              <a:rPr lang="en-US" altLang="zh-TW" dirty="0"/>
              <a:t>Experiments</a:t>
            </a:r>
          </a:p>
          <a:p>
            <a:pPr lvl="1"/>
            <a:r>
              <a:rPr lang="en-US" altLang="zh-TW" dirty="0">
                <a:solidFill>
                  <a:srgbClr val="FF0000"/>
                </a:solidFill>
              </a:rPr>
              <a:t>Environment</a:t>
            </a:r>
          </a:p>
          <a:p>
            <a:pPr lvl="1"/>
            <a:r>
              <a:rPr lang="en-US" altLang="zh-TW" dirty="0"/>
              <a:t>Dataset</a:t>
            </a:r>
          </a:p>
          <a:p>
            <a:pPr lvl="1"/>
            <a:r>
              <a:rPr lang="en-US" altLang="zh-TW" dirty="0"/>
              <a:t>Results</a:t>
            </a:r>
          </a:p>
        </p:txBody>
      </p:sp>
    </p:spTree>
    <p:extLst>
      <p:ext uri="{BB962C8B-B14F-4D97-AF65-F5344CB8AC3E}">
        <p14:creationId xmlns:p14="http://schemas.microsoft.com/office/powerpoint/2010/main" val="687208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Docker Container</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36</a:t>
            </a:fld>
            <a:endParaRPr lang="zh-TW" altLang="en-US"/>
          </a:p>
        </p:txBody>
      </p:sp>
      <mc:AlternateContent xmlns:mc="http://schemas.openxmlformats.org/markup-compatibility/2006">
        <mc:Choice xmlns:a14="http://schemas.microsoft.com/office/drawing/2010/main" Requires="a14">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CPU: AMD Ryzen 9 5950X 3.4GHz 16 cores</a:t>
                </a:r>
              </a:p>
              <a:p>
                <a:pPr lvl="1"/>
                <a:r>
                  <a:rPr lang="en-US" altLang="zh-TW" dirty="0"/>
                  <a:t>6 cores</a:t>
                </a:r>
              </a:p>
              <a:p>
                <a:r>
                  <a:rPr lang="en-US" altLang="zh-TW" dirty="0"/>
                  <a:t>RAM: 128G</a:t>
                </a:r>
              </a:p>
              <a:p>
                <a:pPr lvl="1"/>
                <a:r>
                  <a:rPr lang="en-US" altLang="zh-TW" dirty="0"/>
                  <a:t>32G</a:t>
                </a:r>
              </a:p>
              <a:p>
                <a:r>
                  <a:rPr lang="en-US" altLang="zh-TW" dirty="0"/>
                  <a:t>GPU: NVIDIA GeForce RTX 3090 24G</a:t>
                </a:r>
                <a14:m>
                  <m:oMath xmlns:m="http://schemas.openxmlformats.org/officeDocument/2006/math">
                    <m:r>
                      <a:rPr lang="en-US" altLang="zh-TW" b="0" i="1" smtClean="0">
                        <a:latin typeface="Cambria Math" panose="02040503050406030204" pitchFamily="18" charset="0"/>
                      </a:rPr>
                      <m:t>×</m:t>
                    </m:r>
                  </m:oMath>
                </a14:m>
                <a:r>
                  <a:rPr lang="en-US" altLang="zh-TW" dirty="0"/>
                  <a:t>1</a:t>
                </a:r>
              </a:p>
              <a:p>
                <a:r>
                  <a:rPr lang="en-US" altLang="zh-TW" dirty="0"/>
                  <a:t>Python: 3.10.9</a:t>
                </a:r>
              </a:p>
              <a:p>
                <a:r>
                  <a:rPr lang="en-US" altLang="zh-TW" dirty="0" err="1"/>
                  <a:t>PyTorch</a:t>
                </a:r>
                <a:r>
                  <a:rPr lang="en-US" altLang="zh-TW" dirty="0"/>
                  <a:t>: 2.0.0</a:t>
                </a:r>
              </a:p>
              <a:p>
                <a:r>
                  <a:rPr lang="en-US" altLang="zh-TW" dirty="0"/>
                  <a:t>CUDA: 11.4</a:t>
                </a:r>
              </a:p>
            </p:txBody>
          </p:sp>
        </mc:Choice>
        <mc:Fallback>
          <p:sp>
            <p:nvSpPr>
              <p:cNvPr id="4" name="內容版面配置區 2">
                <a:extLst>
                  <a:ext uri="{FF2B5EF4-FFF2-40B4-BE49-F238E27FC236}">
                    <a16:creationId xmlns:a16="http://schemas.microsoft.com/office/drawing/2014/main" id="{BB2ECC35-E5E3-9C90-8DFF-1780E075F9D6}"/>
                  </a:ext>
                </a:extLst>
              </p:cNvPr>
              <p:cNvSpPr txBox="1">
                <a:spLocks noRot="1" noChangeAspect="1" noMove="1" noResize="1" noEditPoints="1" noAdjustHandles="1" noChangeArrowheads="1" noChangeShapeType="1" noTextEdit="1"/>
              </p:cNvSpPr>
              <p:nvPr/>
            </p:nvSpPr>
            <p:spPr>
              <a:xfrm>
                <a:off x="628650" y="1690689"/>
                <a:ext cx="7886700" cy="4351338"/>
              </a:xfrm>
              <a:prstGeom prst="rect">
                <a:avLst/>
              </a:prstGeom>
              <a:blipFill>
                <a:blip r:embed="rId3"/>
                <a:stretch>
                  <a:fillRect l="-1447" t="-2326"/>
                </a:stretch>
              </a:blipFill>
            </p:spPr>
            <p:txBody>
              <a:bodyPr/>
              <a:lstStyle/>
              <a:p>
                <a:r>
                  <a:rPr lang="en-TW">
                    <a:noFill/>
                  </a:rPr>
                  <a:t> </a:t>
                </a:r>
              </a:p>
            </p:txBody>
          </p:sp>
        </mc:Fallback>
      </mc:AlternateContent>
    </p:spTree>
    <p:extLst>
      <p:ext uri="{BB962C8B-B14F-4D97-AF65-F5344CB8AC3E}">
        <p14:creationId xmlns:p14="http://schemas.microsoft.com/office/powerpoint/2010/main" val="93483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37</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r>
              <a:rPr lang="en-US" altLang="zh-TW" dirty="0"/>
              <a:t>Experiments</a:t>
            </a:r>
          </a:p>
          <a:p>
            <a:pPr lvl="1"/>
            <a:r>
              <a:rPr lang="en-US" altLang="zh-TW" dirty="0"/>
              <a:t>Environment</a:t>
            </a:r>
          </a:p>
          <a:p>
            <a:pPr lvl="1"/>
            <a:r>
              <a:rPr lang="en-US" altLang="zh-TW" dirty="0">
                <a:solidFill>
                  <a:srgbClr val="FF0000"/>
                </a:solidFill>
              </a:rPr>
              <a:t>Dataset</a:t>
            </a:r>
          </a:p>
          <a:p>
            <a:pPr lvl="1"/>
            <a:r>
              <a:rPr lang="en-US" altLang="zh-TW" dirty="0"/>
              <a:t>Results</a:t>
            </a:r>
          </a:p>
        </p:txBody>
      </p:sp>
    </p:spTree>
    <p:extLst>
      <p:ext uri="{BB962C8B-B14F-4D97-AF65-F5344CB8AC3E}">
        <p14:creationId xmlns:p14="http://schemas.microsoft.com/office/powerpoint/2010/main" val="59028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38</a:t>
            </a:fld>
            <a:endParaRPr lang="zh-TW" altLang="en-US"/>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TW" b="0" i="1" smtClean="0">
                        <a:latin typeface="Cambria Math" panose="02040503050406030204" pitchFamily="18" charset="0"/>
                      </a:rPr>
                      <m:t>800×800</m:t>
                    </m:r>
                    <m:r>
                      <a:rPr lang="en-US" altLang="zh-TW" b="0" i="0" smtClean="0">
                        <a:latin typeface="Cambria Math" panose="02040503050406030204" pitchFamily="18" charset="0"/>
                      </a:rPr>
                      <m:t>~20000</m:t>
                    </m:r>
                    <m:r>
                      <a:rPr lang="en-US" altLang="zh-TW" b="0" i="1" smtClean="0">
                        <a:latin typeface="Cambria Math" panose="02040503050406030204" pitchFamily="18" charset="0"/>
                      </a:rPr>
                      <m:t>×20000</m:t>
                    </m:r>
                  </m:oMath>
                </a14:m>
                <a:r>
                  <a:rPr lang="en-US" altLang="zh-TW" dirty="0"/>
                  <a:t> pixels</a:t>
                </a:r>
              </a:p>
              <a:p>
                <a:r>
                  <a:rPr lang="en-US" altLang="zh-TW" dirty="0"/>
                  <a:t>15 classes</a:t>
                </a:r>
              </a:p>
              <a:p>
                <a:r>
                  <a:rPr lang="en-US" altLang="zh-TW" dirty="0"/>
                  <a:t>2806 images</a:t>
                </a:r>
              </a:p>
              <a:p>
                <a:r>
                  <a:rPr lang="en-US" altLang="zh-TW" dirty="0"/>
                  <a:t>188,282 objects</a:t>
                </a:r>
                <a:endParaRPr lang="en-US" altLang="zh-TW" b="0" i="1" dirty="0">
                  <a:latin typeface="Cambria Math" panose="02040503050406030204" pitchFamily="18" charset="0"/>
                </a:endParaRPr>
              </a:p>
              <a:p>
                <a:endParaRPr lang="en-US" altLang="zh-TW" dirty="0"/>
              </a:p>
            </p:txBody>
          </p:sp>
        </mc:Choice>
        <mc:Fallback xmlns="">
          <p:sp>
            <p:nvSpPr>
              <p:cNvPr id="4" name="內容版面配置區 2">
                <a:extLst>
                  <a:ext uri="{FF2B5EF4-FFF2-40B4-BE49-F238E27FC236}">
                    <a16:creationId xmlns:a16="http://schemas.microsoft.com/office/drawing/2014/main" id="{BB2ECC35-E5E3-9C90-8DFF-1780E075F9D6}"/>
                  </a:ext>
                </a:extLst>
              </p:cNvPr>
              <p:cNvSpPr txBox="1">
                <a:spLocks noRot="1" noChangeAspect="1" noMove="1" noResize="1" noEditPoints="1" noAdjustHandles="1" noChangeArrowheads="1" noChangeShapeType="1" noTextEdit="1"/>
              </p:cNvSpPr>
              <p:nvPr/>
            </p:nvSpPr>
            <p:spPr>
              <a:xfrm>
                <a:off x="628650" y="1690689"/>
                <a:ext cx="7886700" cy="4351338"/>
              </a:xfrm>
              <a:prstGeom prst="rect">
                <a:avLst/>
              </a:prstGeom>
              <a:blipFill>
                <a:blip r:embed="rId3"/>
                <a:stretch>
                  <a:fillRect l="-1447" t="-2326"/>
                </a:stretch>
              </a:blipFill>
            </p:spPr>
            <p:txBody>
              <a:bodyPr/>
              <a:lstStyle/>
              <a:p>
                <a:r>
                  <a:rPr lang="en-TW">
                    <a:noFill/>
                  </a:rPr>
                  <a:t> </a:t>
                </a:r>
              </a:p>
            </p:txBody>
          </p:sp>
        </mc:Fallback>
      </mc:AlternateContent>
    </p:spTree>
    <p:extLst>
      <p:ext uri="{BB962C8B-B14F-4D97-AF65-F5344CB8AC3E}">
        <p14:creationId xmlns:p14="http://schemas.microsoft.com/office/powerpoint/2010/main" val="3119491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39</a:t>
            </a:fld>
            <a:endParaRPr lang="zh-TW" altLang="en-US"/>
          </a:p>
        </p:txBody>
      </p:sp>
      <p:pic>
        <p:nvPicPr>
          <p:cNvPr id="3" name="Picture 2">
            <a:extLst>
              <a:ext uri="{FF2B5EF4-FFF2-40B4-BE49-F238E27FC236}">
                <a16:creationId xmlns:a16="http://schemas.microsoft.com/office/drawing/2014/main" id="{53CFC70C-40A2-272C-2DB9-FF54DF11579B}"/>
              </a:ext>
            </a:extLst>
          </p:cNvPr>
          <p:cNvPicPr>
            <a:picLocks noChangeAspect="1"/>
          </p:cNvPicPr>
          <p:nvPr/>
        </p:nvPicPr>
        <p:blipFill>
          <a:blip r:embed="rId3"/>
          <a:stretch>
            <a:fillRect/>
          </a:stretch>
        </p:blipFill>
        <p:spPr>
          <a:xfrm>
            <a:off x="358182" y="2642190"/>
            <a:ext cx="8427636" cy="1982972"/>
          </a:xfrm>
          <a:prstGeom prst="rect">
            <a:avLst/>
          </a:prstGeom>
        </p:spPr>
      </p:pic>
      <p:sp>
        <p:nvSpPr>
          <p:cNvPr id="6" name="文字方塊 8">
            <a:extLst>
              <a:ext uri="{FF2B5EF4-FFF2-40B4-BE49-F238E27FC236}">
                <a16:creationId xmlns:a16="http://schemas.microsoft.com/office/drawing/2014/main" id="{18661A54-4306-7542-C665-AA4DAD36A065}"/>
              </a:ext>
            </a:extLst>
          </p:cNvPr>
          <p:cNvSpPr txBox="1"/>
          <p:nvPr/>
        </p:nvSpPr>
        <p:spPr>
          <a:xfrm>
            <a:off x="1662320" y="4763843"/>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DOTA1.0: https://captain-</a:t>
            </a:r>
            <a:r>
              <a:rPr lang="en-US" altLang="zh-TW" sz="1400" dirty="0" err="1">
                <a:latin typeface="Times New Roman" panose="02020603050405020304" pitchFamily="18" charset="0"/>
                <a:cs typeface="Times New Roman" panose="02020603050405020304" pitchFamily="18" charset="0"/>
              </a:rPr>
              <a:t>whu.github.io</a:t>
            </a:r>
            <a:r>
              <a:rPr lang="en-US" altLang="zh-TW" sz="1400" dirty="0">
                <a:latin typeface="Times New Roman" panose="02020603050405020304" pitchFamily="18" charset="0"/>
                <a:cs typeface="Times New Roman" panose="02020603050405020304" pitchFamily="18" charset="0"/>
              </a:rPr>
              <a:t>/DOTA/</a:t>
            </a:r>
            <a:r>
              <a:rPr lang="en-US" altLang="zh-TW" sz="1400" dirty="0" err="1">
                <a:latin typeface="Times New Roman" panose="02020603050405020304" pitchFamily="18" charset="0"/>
                <a:cs typeface="Times New Roman" panose="02020603050405020304" pitchFamily="18" charset="0"/>
              </a:rPr>
              <a:t>dataset.html</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93183E8-9C68-6690-64BD-BB3C6906D8FC}"/>
                  </a:ext>
                </a:extLst>
              </p:cNvPr>
              <p:cNvSpPr txBox="1"/>
              <p:nvPr/>
            </p:nvSpPr>
            <p:spPr>
              <a:xfrm>
                <a:off x="628650" y="1567760"/>
                <a:ext cx="32191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1</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1</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2</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2</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3</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3</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4</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4</m:t>
                          </m:r>
                        </m:sub>
                      </m:sSub>
                    </m:oMath>
                  </m:oMathPara>
                </a14:m>
                <a:endParaRPr lang="en-TW" dirty="0"/>
              </a:p>
            </p:txBody>
          </p:sp>
        </mc:Choice>
        <mc:Fallback xmlns="">
          <p:sp>
            <p:nvSpPr>
              <p:cNvPr id="4" name="TextBox 3">
                <a:extLst>
                  <a:ext uri="{FF2B5EF4-FFF2-40B4-BE49-F238E27FC236}">
                    <a16:creationId xmlns:a16="http://schemas.microsoft.com/office/drawing/2014/main" id="{193183E8-9C68-6690-64BD-BB3C6906D8FC}"/>
                  </a:ext>
                </a:extLst>
              </p:cNvPr>
              <p:cNvSpPr txBox="1">
                <a:spLocks noRot="1" noChangeAspect="1" noMove="1" noResize="1" noEditPoints="1" noAdjustHandles="1" noChangeArrowheads="1" noChangeShapeType="1" noTextEdit="1"/>
              </p:cNvSpPr>
              <p:nvPr/>
            </p:nvSpPr>
            <p:spPr>
              <a:xfrm>
                <a:off x="628650" y="1567760"/>
                <a:ext cx="3219189" cy="523220"/>
              </a:xfrm>
              <a:prstGeom prst="rect">
                <a:avLst/>
              </a:prstGeom>
              <a:blipFill>
                <a:blip r:embed="rId4"/>
                <a:stretch>
                  <a:fillRect r="-20472" b="-11905"/>
                </a:stretch>
              </a:blipFill>
            </p:spPr>
            <p:txBody>
              <a:bodyPr/>
              <a:lstStyle/>
              <a:p>
                <a:r>
                  <a:rPr lang="en-TW">
                    <a:noFill/>
                  </a:rPr>
                  <a:t> </a:t>
                </a:r>
              </a:p>
            </p:txBody>
          </p:sp>
        </mc:Fallback>
      </mc:AlternateContent>
    </p:spTree>
    <p:extLst>
      <p:ext uri="{BB962C8B-B14F-4D97-AF65-F5344CB8AC3E}">
        <p14:creationId xmlns:p14="http://schemas.microsoft.com/office/powerpoint/2010/main" val="339929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Motivation</a:t>
            </a:r>
            <a:endParaRPr lang="zh-TW" altLang="en-US"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FD4F20AC-5D4E-FF9E-0B00-A536F725D15A}"/>
              </a:ext>
            </a:extLst>
          </p:cNvPr>
          <p:cNvSpPr>
            <a:spLocks noGrp="1"/>
          </p:cNvSpPr>
          <p:nvPr>
            <p:ph idx="1"/>
          </p:nvPr>
        </p:nvSpPr>
        <p:spPr>
          <a:xfrm>
            <a:off x="628650" y="1690689"/>
            <a:ext cx="7886700" cy="4351338"/>
          </a:xfrm>
        </p:spPr>
        <p:txBody>
          <a:bodyPr/>
          <a:lstStyle/>
          <a:p>
            <a:r>
              <a:rPr lang="en-US" altLang="zh-TW" dirty="0">
                <a:latin typeface="Times New Roman" panose="02020603050405020304" pitchFamily="18" charset="0"/>
                <a:cs typeface="Times New Roman" panose="02020603050405020304" pitchFamily="18" charset="0"/>
              </a:rPr>
              <a:t>Vehicles’ </a:t>
            </a:r>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orientation can provide additional important information.</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Oriented object detection models trained with horizontal bounding box can’t fit </a:t>
            </a:r>
            <a:r>
              <a:rPr lang="en-US" altLang="zh-TW" dirty="0">
                <a:latin typeface="Times New Roman" panose="02020603050405020304" pitchFamily="18" charset="0"/>
                <a:cs typeface="Times New Roman" panose="02020603050405020304" pitchFamily="18" charset="0"/>
              </a:rPr>
              <a:t>oriented bounding box properly</a:t>
            </a:r>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Propose a simple approach to achieve descent performance in oriented object detection.</a:t>
            </a:r>
          </a:p>
        </p:txBody>
      </p:sp>
      <p:sp>
        <p:nvSpPr>
          <p:cNvPr id="4" name="投影片編號版面配置區 3">
            <a:extLst>
              <a:ext uri="{FF2B5EF4-FFF2-40B4-BE49-F238E27FC236}">
                <a16:creationId xmlns:a16="http://schemas.microsoft.com/office/drawing/2014/main" id="{2DDDA40C-86B2-07FD-FA5E-AC0B04336DB8}"/>
              </a:ext>
            </a:extLst>
          </p:cNvPr>
          <p:cNvSpPr>
            <a:spLocks noGrp="1"/>
          </p:cNvSpPr>
          <p:nvPr>
            <p:ph type="sldNum" sz="quarter" idx="12"/>
          </p:nvPr>
        </p:nvSpPr>
        <p:spPr/>
        <p:txBody>
          <a:bodyPr/>
          <a:lstStyle/>
          <a:p>
            <a:fld id="{90DEBA10-A8DF-4FD4-A4BF-31A9D19F603F}"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4</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3896707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40</a:t>
            </a:fld>
            <a:endParaRPr lang="zh-TW" altLang="en-US"/>
          </a:p>
        </p:txBody>
      </p:sp>
      <p:pic>
        <p:nvPicPr>
          <p:cNvPr id="4" name="圖片 1801">
            <a:extLst>
              <a:ext uri="{FF2B5EF4-FFF2-40B4-BE49-F238E27FC236}">
                <a16:creationId xmlns:a16="http://schemas.microsoft.com/office/drawing/2014/main" id="{9AF80A87-E8EE-CEBE-FEDA-ED0ED30A8D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320" y="1442470"/>
            <a:ext cx="7648680" cy="4807786"/>
          </a:xfrm>
          <a:prstGeom prst="rect">
            <a:avLst/>
          </a:prstGeom>
          <a:noFill/>
          <a:ln>
            <a:noFill/>
          </a:ln>
        </p:spPr>
      </p:pic>
    </p:spTree>
    <p:extLst>
      <p:ext uri="{BB962C8B-B14F-4D97-AF65-F5344CB8AC3E}">
        <p14:creationId xmlns:p14="http://schemas.microsoft.com/office/powerpoint/2010/main" val="1849476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41</a:t>
            </a:fld>
            <a:endParaRPr lang="zh-TW" altLang="en-US"/>
          </a:p>
        </p:txBody>
      </p:sp>
      <p:graphicFrame>
        <p:nvGraphicFramePr>
          <p:cNvPr id="8" name="Table 7">
            <a:extLst>
              <a:ext uri="{FF2B5EF4-FFF2-40B4-BE49-F238E27FC236}">
                <a16:creationId xmlns:a16="http://schemas.microsoft.com/office/drawing/2014/main" id="{20D36E78-3D96-2C82-99FF-E649902172F5}"/>
              </a:ext>
            </a:extLst>
          </p:cNvPr>
          <p:cNvGraphicFramePr>
            <a:graphicFrameLocks noGrp="1"/>
          </p:cNvGraphicFramePr>
          <p:nvPr>
            <p:extLst>
              <p:ext uri="{D42A27DB-BD31-4B8C-83A1-F6EECF244321}">
                <p14:modId xmlns:p14="http://schemas.microsoft.com/office/powerpoint/2010/main" val="1144806139"/>
              </p:ext>
            </p:extLst>
          </p:nvPr>
        </p:nvGraphicFramePr>
        <p:xfrm>
          <a:off x="254001" y="1509825"/>
          <a:ext cx="8712203" cy="3874975"/>
        </p:xfrm>
        <a:graphic>
          <a:graphicData uri="http://schemas.openxmlformats.org/drawingml/2006/table">
            <a:tbl>
              <a:tblPr firstRow="1" firstCol="1" bandRow="1">
                <a:tableStyleId>{F5AB1C69-6EDB-4FF4-983F-18BD219EF322}</a:tableStyleId>
              </a:tblPr>
              <a:tblGrid>
                <a:gridCol w="458537">
                  <a:extLst>
                    <a:ext uri="{9D8B030D-6E8A-4147-A177-3AD203B41FA5}">
                      <a16:colId xmlns:a16="http://schemas.microsoft.com/office/drawing/2014/main" val="280638606"/>
                    </a:ext>
                  </a:extLst>
                </a:gridCol>
                <a:gridCol w="405062">
                  <a:extLst>
                    <a:ext uri="{9D8B030D-6E8A-4147-A177-3AD203B41FA5}">
                      <a16:colId xmlns:a16="http://schemas.microsoft.com/office/drawing/2014/main" val="332751511"/>
                    </a:ext>
                  </a:extLst>
                </a:gridCol>
                <a:gridCol w="512012">
                  <a:extLst>
                    <a:ext uri="{9D8B030D-6E8A-4147-A177-3AD203B41FA5}">
                      <a16:colId xmlns:a16="http://schemas.microsoft.com/office/drawing/2014/main" val="2920014183"/>
                    </a:ext>
                  </a:extLst>
                </a:gridCol>
                <a:gridCol w="458537">
                  <a:extLst>
                    <a:ext uri="{9D8B030D-6E8A-4147-A177-3AD203B41FA5}">
                      <a16:colId xmlns:a16="http://schemas.microsoft.com/office/drawing/2014/main" val="41606698"/>
                    </a:ext>
                  </a:extLst>
                </a:gridCol>
                <a:gridCol w="458537">
                  <a:extLst>
                    <a:ext uri="{9D8B030D-6E8A-4147-A177-3AD203B41FA5}">
                      <a16:colId xmlns:a16="http://schemas.microsoft.com/office/drawing/2014/main" val="973523207"/>
                    </a:ext>
                  </a:extLst>
                </a:gridCol>
                <a:gridCol w="458537">
                  <a:extLst>
                    <a:ext uri="{9D8B030D-6E8A-4147-A177-3AD203B41FA5}">
                      <a16:colId xmlns:a16="http://schemas.microsoft.com/office/drawing/2014/main" val="541533181"/>
                    </a:ext>
                  </a:extLst>
                </a:gridCol>
                <a:gridCol w="458537">
                  <a:extLst>
                    <a:ext uri="{9D8B030D-6E8A-4147-A177-3AD203B41FA5}">
                      <a16:colId xmlns:a16="http://schemas.microsoft.com/office/drawing/2014/main" val="891480728"/>
                    </a:ext>
                  </a:extLst>
                </a:gridCol>
                <a:gridCol w="458537">
                  <a:extLst>
                    <a:ext uri="{9D8B030D-6E8A-4147-A177-3AD203B41FA5}">
                      <a16:colId xmlns:a16="http://schemas.microsoft.com/office/drawing/2014/main" val="4047819039"/>
                    </a:ext>
                  </a:extLst>
                </a:gridCol>
                <a:gridCol w="458537">
                  <a:extLst>
                    <a:ext uri="{9D8B030D-6E8A-4147-A177-3AD203B41FA5}">
                      <a16:colId xmlns:a16="http://schemas.microsoft.com/office/drawing/2014/main" val="3166705607"/>
                    </a:ext>
                  </a:extLst>
                </a:gridCol>
                <a:gridCol w="458537">
                  <a:extLst>
                    <a:ext uri="{9D8B030D-6E8A-4147-A177-3AD203B41FA5}">
                      <a16:colId xmlns:a16="http://schemas.microsoft.com/office/drawing/2014/main" val="4107880773"/>
                    </a:ext>
                  </a:extLst>
                </a:gridCol>
                <a:gridCol w="458537">
                  <a:extLst>
                    <a:ext uri="{9D8B030D-6E8A-4147-A177-3AD203B41FA5}">
                      <a16:colId xmlns:a16="http://schemas.microsoft.com/office/drawing/2014/main" val="2919661443"/>
                    </a:ext>
                  </a:extLst>
                </a:gridCol>
                <a:gridCol w="458537">
                  <a:extLst>
                    <a:ext uri="{9D8B030D-6E8A-4147-A177-3AD203B41FA5}">
                      <a16:colId xmlns:a16="http://schemas.microsoft.com/office/drawing/2014/main" val="4198911209"/>
                    </a:ext>
                  </a:extLst>
                </a:gridCol>
                <a:gridCol w="458537">
                  <a:extLst>
                    <a:ext uri="{9D8B030D-6E8A-4147-A177-3AD203B41FA5}">
                      <a16:colId xmlns:a16="http://schemas.microsoft.com/office/drawing/2014/main" val="3828747623"/>
                    </a:ext>
                  </a:extLst>
                </a:gridCol>
                <a:gridCol w="458537">
                  <a:extLst>
                    <a:ext uri="{9D8B030D-6E8A-4147-A177-3AD203B41FA5}">
                      <a16:colId xmlns:a16="http://schemas.microsoft.com/office/drawing/2014/main" val="4094345734"/>
                    </a:ext>
                  </a:extLst>
                </a:gridCol>
                <a:gridCol w="458537">
                  <a:extLst>
                    <a:ext uri="{9D8B030D-6E8A-4147-A177-3AD203B41FA5}">
                      <a16:colId xmlns:a16="http://schemas.microsoft.com/office/drawing/2014/main" val="1706938456"/>
                    </a:ext>
                  </a:extLst>
                </a:gridCol>
                <a:gridCol w="458537">
                  <a:extLst>
                    <a:ext uri="{9D8B030D-6E8A-4147-A177-3AD203B41FA5}">
                      <a16:colId xmlns:a16="http://schemas.microsoft.com/office/drawing/2014/main" val="982760622"/>
                    </a:ext>
                  </a:extLst>
                </a:gridCol>
                <a:gridCol w="458537">
                  <a:extLst>
                    <a:ext uri="{9D8B030D-6E8A-4147-A177-3AD203B41FA5}">
                      <a16:colId xmlns:a16="http://schemas.microsoft.com/office/drawing/2014/main" val="2004496665"/>
                    </a:ext>
                  </a:extLst>
                </a:gridCol>
                <a:gridCol w="458537">
                  <a:extLst>
                    <a:ext uri="{9D8B030D-6E8A-4147-A177-3AD203B41FA5}">
                      <a16:colId xmlns:a16="http://schemas.microsoft.com/office/drawing/2014/main" val="1317252255"/>
                    </a:ext>
                  </a:extLst>
                </a:gridCol>
                <a:gridCol w="458537">
                  <a:extLst>
                    <a:ext uri="{9D8B030D-6E8A-4147-A177-3AD203B41FA5}">
                      <a16:colId xmlns:a16="http://schemas.microsoft.com/office/drawing/2014/main" val="1329078206"/>
                    </a:ext>
                  </a:extLst>
                </a:gridCol>
              </a:tblGrid>
              <a:tr h="774995">
                <a:tc gridSpan="2">
                  <a:txBody>
                    <a:bodyPr/>
                    <a:lstStyle/>
                    <a:p>
                      <a:pPr indent="0" algn="ctr"/>
                      <a:r>
                        <a:rPr lang="en-US" sz="1050" kern="100" dirty="0">
                          <a:effectLst/>
                          <a:latin typeface="Arial" panose="020B0604020202020204" pitchFamily="34" charset="0"/>
                          <a:cs typeface="Arial" panose="020B0604020202020204" pitchFamily="34" charset="0"/>
                        </a:rPr>
                        <a:t> </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hMerge="1">
                  <a:txBody>
                    <a:bodyPr/>
                    <a:lstStyle/>
                    <a:p>
                      <a:endParaRPr lang="en-TW"/>
                    </a:p>
                  </a:txBody>
                  <a:tcPr/>
                </a:tc>
                <a:tc>
                  <a:txBody>
                    <a:bodyPr/>
                    <a:lstStyle/>
                    <a:p>
                      <a:pPr indent="0" algn="ctr"/>
                      <a:r>
                        <a:rPr lang="en-US" sz="1050" kern="100" dirty="0">
                          <a:effectLst/>
                          <a:latin typeface="Arial" panose="020B0604020202020204" pitchFamily="34" charset="0"/>
                          <a:cs typeface="Arial" panose="020B0604020202020204" pitchFamily="34" charset="0"/>
                        </a:rPr>
                        <a:t>Images</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PL</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BD</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BR</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GTF</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SV</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LV</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SH</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TC</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BC</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SBF</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RA</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HA</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SP</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HC</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Total</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3632843845"/>
                  </a:ext>
                </a:extLst>
              </a:tr>
              <a:tr h="774995">
                <a:tc rowSpan="2">
                  <a:txBody>
                    <a:bodyPr/>
                    <a:lstStyle/>
                    <a:p>
                      <a:pPr indent="0" algn="ctr"/>
                      <a:r>
                        <a:rPr lang="en-US" sz="1050" kern="100">
                          <a:effectLst/>
                          <a:latin typeface="Arial" panose="020B0604020202020204" pitchFamily="34" charset="0"/>
                          <a:cs typeface="Arial" panose="020B0604020202020204" pitchFamily="34" charset="0"/>
                        </a:rPr>
                        <a:t>Before</a:t>
                      </a:r>
                      <a:endParaRPr lang="en-TW" sz="1800" kern="100">
                        <a:effectLst/>
                        <a:latin typeface="Arial" panose="020B0604020202020204" pitchFamily="34" charset="0"/>
                        <a:cs typeface="Arial" panose="020B0604020202020204" pitchFamily="34" charset="0"/>
                      </a:endParaRPr>
                    </a:p>
                    <a:p>
                      <a:pPr indent="0" algn="ctr"/>
                      <a:r>
                        <a:rPr lang="en-US" sz="1050" kern="100">
                          <a:effectLst/>
                          <a:latin typeface="Arial" panose="020B0604020202020204" pitchFamily="34" charset="0"/>
                          <a:cs typeface="Arial" panose="020B0604020202020204" pitchFamily="34" charset="0"/>
                        </a:rPr>
                        <a:t>Split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Train Set</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1411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8055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415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2047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325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26126</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16969</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28068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2367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515</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5029</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326</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399</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5983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1736</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630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98990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1732644493"/>
                  </a:ext>
                </a:extLst>
              </a:tr>
              <a:tr h="774995">
                <a:tc vMerge="1">
                  <a:txBody>
                    <a:bodyPr/>
                    <a:lstStyle/>
                    <a:p>
                      <a:endParaRPr lang="en-TW"/>
                    </a:p>
                  </a:txBody>
                  <a:tcPr/>
                </a:tc>
                <a:tc>
                  <a:txBody>
                    <a:bodyPr/>
                    <a:lstStyle/>
                    <a:p>
                      <a:pPr indent="0" algn="ctr"/>
                      <a:r>
                        <a:rPr lang="en-US" sz="1050" kern="100">
                          <a:effectLst/>
                          <a:latin typeface="Arial" panose="020B0604020202020204" pitchFamily="34" charset="0"/>
                          <a:cs typeface="Arial" panose="020B0604020202020204" pitchFamily="34" charset="0"/>
                        </a:rPr>
                        <a:t>Valid Set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458</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2531</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214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464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144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5438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4387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8960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760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132</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2888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153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179</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2090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440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73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28853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4094787235"/>
                  </a:ext>
                </a:extLst>
              </a:tr>
              <a:tr h="774995">
                <a:tc rowSpan="2">
                  <a:txBody>
                    <a:bodyPr/>
                    <a:lstStyle/>
                    <a:p>
                      <a:pPr indent="0" algn="ctr"/>
                      <a:r>
                        <a:rPr lang="en-US" sz="1050" kern="100">
                          <a:effectLst/>
                          <a:latin typeface="Arial" panose="020B0604020202020204" pitchFamily="34" charset="0"/>
                          <a:cs typeface="Arial" panose="020B0604020202020204" pitchFamily="34" charset="0"/>
                        </a:rPr>
                        <a:t>After</a:t>
                      </a:r>
                      <a:endParaRPr lang="en-TW" sz="1800" kern="100">
                        <a:effectLst/>
                        <a:latin typeface="Arial" panose="020B0604020202020204" pitchFamily="34" charset="0"/>
                        <a:cs typeface="Arial" panose="020B0604020202020204" pitchFamily="34" charset="0"/>
                      </a:endParaRPr>
                    </a:p>
                    <a:p>
                      <a:pPr indent="0" algn="ctr"/>
                      <a:r>
                        <a:rPr lang="en-US" sz="1050" kern="100">
                          <a:effectLst/>
                          <a:latin typeface="Arial" panose="020B0604020202020204" pitchFamily="34" charset="0"/>
                          <a:cs typeface="Arial" panose="020B0604020202020204" pitchFamily="34" charset="0"/>
                        </a:rPr>
                        <a:t>Split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Train Set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29457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31984</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1397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6852</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1501</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76546</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52248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104873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6197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1763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19624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1460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1461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22013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5991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2373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333910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184598851"/>
                  </a:ext>
                </a:extLst>
              </a:tr>
              <a:tr h="774995">
                <a:tc vMerge="1">
                  <a:txBody>
                    <a:bodyPr/>
                    <a:lstStyle/>
                    <a:p>
                      <a:endParaRPr lang="en-TW"/>
                    </a:p>
                  </a:txBody>
                  <a:tcPr/>
                </a:tc>
                <a:tc>
                  <a:txBody>
                    <a:bodyPr/>
                    <a:lstStyle/>
                    <a:p>
                      <a:pPr indent="0" algn="ctr"/>
                      <a:r>
                        <a:rPr lang="en-US" sz="1050" kern="100">
                          <a:effectLst/>
                          <a:latin typeface="Arial" panose="020B0604020202020204" pitchFamily="34" charset="0"/>
                          <a:cs typeface="Arial" panose="020B0604020202020204" pitchFamily="34" charset="0"/>
                        </a:rPr>
                        <a:t>Valid Set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10132</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10590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705</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1637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574</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13863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12355</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32381</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1967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453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10574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635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600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7152</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1301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304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95237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1310175591"/>
                  </a:ext>
                </a:extLst>
              </a:tr>
            </a:tbl>
          </a:graphicData>
        </a:graphic>
      </p:graphicFrame>
      <p:sp>
        <p:nvSpPr>
          <p:cNvPr id="3" name="文字方塊 5">
            <a:extLst>
              <a:ext uri="{FF2B5EF4-FFF2-40B4-BE49-F238E27FC236}">
                <a16:creationId xmlns:a16="http://schemas.microsoft.com/office/drawing/2014/main" id="{BEB3D220-46EC-1559-E90A-89A7036D136E}"/>
              </a:ext>
            </a:extLst>
          </p:cNvPr>
          <p:cNvSpPr txBox="1"/>
          <p:nvPr/>
        </p:nvSpPr>
        <p:spPr>
          <a:xfrm>
            <a:off x="170871" y="5455077"/>
            <a:ext cx="8085290" cy="830997"/>
          </a:xfrm>
          <a:prstGeom prst="rect">
            <a:avLst/>
          </a:prstGeom>
          <a:noFill/>
        </p:spPr>
        <p:txBody>
          <a:bodyPr wrap="none" rtlCol="0">
            <a:spAutoFit/>
          </a:bodyPr>
          <a:lstStyle/>
          <a:p>
            <a:r>
              <a:rPr lang="en-US" altLang="zh-TW" sz="1600" dirty="0">
                <a:latin typeface="+mj-lt"/>
              </a:rPr>
              <a:t>Plane(PL), Baseball Diamond(BD), Bridge(BR),</a:t>
            </a:r>
            <a:r>
              <a:rPr lang="zh-TW" altLang="en-US" sz="1600" dirty="0">
                <a:latin typeface="+mj-lt"/>
              </a:rPr>
              <a:t> </a:t>
            </a:r>
            <a:r>
              <a:rPr lang="en-US" altLang="zh-TW" sz="1600" dirty="0">
                <a:latin typeface="+mj-lt"/>
              </a:rPr>
              <a:t>Ground Track Field(GTF),</a:t>
            </a:r>
            <a:r>
              <a:rPr lang="zh-TW" altLang="en-US" sz="1600" dirty="0">
                <a:latin typeface="+mj-lt"/>
              </a:rPr>
              <a:t> </a:t>
            </a:r>
            <a:r>
              <a:rPr lang="en-US" altLang="zh-TW" sz="1600" dirty="0">
                <a:latin typeface="+mj-lt"/>
              </a:rPr>
              <a:t>Small Vehicle(SV),</a:t>
            </a:r>
          </a:p>
          <a:p>
            <a:r>
              <a:rPr lang="en-US" altLang="zh-TW" sz="1600" dirty="0">
                <a:latin typeface="+mj-lt"/>
              </a:rPr>
              <a:t>Large Vehicle(LV), Ship(SH), Tennis Court(TC),</a:t>
            </a:r>
            <a:r>
              <a:rPr lang="zh-TW" altLang="en-US" sz="1600" dirty="0">
                <a:latin typeface="+mj-lt"/>
              </a:rPr>
              <a:t> </a:t>
            </a:r>
            <a:r>
              <a:rPr lang="en-US" altLang="zh-TW" sz="1600" dirty="0">
                <a:latin typeface="+mj-lt"/>
              </a:rPr>
              <a:t>Basketball Court(BC),</a:t>
            </a:r>
            <a:r>
              <a:rPr lang="zh-TW" altLang="en-US" sz="1600" dirty="0">
                <a:latin typeface="+mj-lt"/>
              </a:rPr>
              <a:t> </a:t>
            </a:r>
            <a:r>
              <a:rPr lang="en-US" altLang="zh-TW" sz="1600" dirty="0">
                <a:latin typeface="+mj-lt"/>
              </a:rPr>
              <a:t>Storage Tank(ST),</a:t>
            </a:r>
          </a:p>
          <a:p>
            <a:r>
              <a:rPr lang="en-US" altLang="zh-TW" sz="1600" dirty="0">
                <a:latin typeface="+mj-lt"/>
              </a:rPr>
              <a:t>Soccer Ball Field(SBF),</a:t>
            </a:r>
            <a:r>
              <a:rPr lang="zh-TW" altLang="en-US" sz="1600" dirty="0">
                <a:latin typeface="+mj-lt"/>
              </a:rPr>
              <a:t> </a:t>
            </a:r>
            <a:r>
              <a:rPr lang="en-US" altLang="zh-TW" sz="1600" dirty="0">
                <a:latin typeface="+mj-lt"/>
              </a:rPr>
              <a:t>Roundabout(RA), Harbor(HA),</a:t>
            </a:r>
            <a:r>
              <a:rPr lang="zh-TW" altLang="en-US" sz="1600" dirty="0">
                <a:latin typeface="+mj-lt"/>
              </a:rPr>
              <a:t> </a:t>
            </a:r>
            <a:r>
              <a:rPr lang="en-US" altLang="zh-TW" sz="1600" dirty="0">
                <a:latin typeface="+mj-lt"/>
              </a:rPr>
              <a:t>Swimming Pool(SP), Helicopter(HC)</a:t>
            </a:r>
            <a:endParaRPr lang="zh-TW" altLang="en-US" sz="1600" dirty="0">
              <a:latin typeface="+mj-lt"/>
            </a:endParaRPr>
          </a:p>
        </p:txBody>
      </p:sp>
    </p:spTree>
    <p:extLst>
      <p:ext uri="{BB962C8B-B14F-4D97-AF65-F5344CB8AC3E}">
        <p14:creationId xmlns:p14="http://schemas.microsoft.com/office/powerpoint/2010/main" val="3698611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42</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r>
              <a:rPr lang="en-US" altLang="zh-TW" dirty="0"/>
              <a:t>Experiments</a:t>
            </a:r>
          </a:p>
          <a:p>
            <a:pPr lvl="1"/>
            <a:r>
              <a:rPr lang="en-US" altLang="zh-TW" dirty="0"/>
              <a:t>Environment</a:t>
            </a:r>
          </a:p>
          <a:p>
            <a:pPr lvl="1"/>
            <a:r>
              <a:rPr lang="en-US" altLang="zh-TW" dirty="0"/>
              <a:t>Dataset</a:t>
            </a:r>
          </a:p>
          <a:p>
            <a:pPr lvl="1"/>
            <a:r>
              <a:rPr lang="en-US" altLang="zh-TW" dirty="0">
                <a:solidFill>
                  <a:srgbClr val="FF0000"/>
                </a:solidFill>
              </a:rPr>
              <a:t>Results</a:t>
            </a:r>
          </a:p>
        </p:txBody>
      </p:sp>
    </p:spTree>
    <p:extLst>
      <p:ext uri="{BB962C8B-B14F-4D97-AF65-F5344CB8AC3E}">
        <p14:creationId xmlns:p14="http://schemas.microsoft.com/office/powerpoint/2010/main" val="3707182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Results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43</a:t>
            </a:fld>
            <a:endParaRPr lang="zh-TW" altLang="en-US"/>
          </a:p>
        </p:txBody>
      </p:sp>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Input image size: </a:t>
                </a:r>
                <a14:m>
                  <m:oMath xmlns:m="http://schemas.openxmlformats.org/officeDocument/2006/math">
                    <m:r>
                      <a:rPr lang="en-US" altLang="zh-TW" b="0" i="1" smtClean="0">
                        <a:latin typeface="Cambria Math" panose="02040503050406030204" pitchFamily="18" charset="0"/>
                      </a:rPr>
                      <m:t>640×640</m:t>
                    </m:r>
                  </m:oMath>
                </a14:m>
                <a:endParaRPr lang="en-US" altLang="zh-TW" b="0" dirty="0"/>
              </a:p>
              <a:p>
                <a:r>
                  <a:rPr lang="en-US" altLang="zh-TW" dirty="0"/>
                  <a:t>Learning epochs: 150</a:t>
                </a:r>
              </a:p>
              <a:p>
                <a:r>
                  <a:rPr lang="en-US" altLang="zh-TW" dirty="0"/>
                  <a:t>Init learning rate: 0.001</a:t>
                </a:r>
              </a:p>
              <a:p>
                <a:r>
                  <a:rPr lang="en-US" altLang="zh-TW" dirty="0"/>
                  <a:t>Learning rate weight decay: 0.0005</a:t>
                </a:r>
              </a:p>
              <a:p>
                <a:r>
                  <a:rPr lang="en-US" altLang="zh-TW" dirty="0"/>
                  <a:t>Momentum: 0.9</a:t>
                </a:r>
              </a:p>
            </p:txBody>
          </p:sp>
        </mc:Choice>
        <mc:Fallback xmlns="">
          <p:sp>
            <p:nvSpPr>
              <p:cNvPr id="8" name="內容版面配置區 2">
                <a:extLst>
                  <a:ext uri="{FF2B5EF4-FFF2-40B4-BE49-F238E27FC236}">
                    <a16:creationId xmlns:a16="http://schemas.microsoft.com/office/drawing/2014/main" id="{B40ADE66-9B19-6799-D86C-7985D0F8722C}"/>
                  </a:ext>
                </a:extLst>
              </p:cNvPr>
              <p:cNvSpPr txBox="1">
                <a:spLocks noRot="1" noChangeAspect="1" noMove="1" noResize="1" noEditPoints="1" noAdjustHandles="1" noChangeArrowheads="1" noChangeShapeType="1" noTextEdit="1"/>
              </p:cNvSpPr>
              <p:nvPr/>
            </p:nvSpPr>
            <p:spPr>
              <a:xfrm>
                <a:off x="628650" y="1690689"/>
                <a:ext cx="7886700" cy="4665662"/>
              </a:xfrm>
              <a:prstGeom prst="rect">
                <a:avLst/>
              </a:prstGeom>
              <a:blipFill>
                <a:blip r:embed="rId3"/>
                <a:stretch>
                  <a:fillRect l="-1447" t="-2168"/>
                </a:stretch>
              </a:blipFill>
            </p:spPr>
            <p:txBody>
              <a:bodyPr/>
              <a:lstStyle/>
              <a:p>
                <a:r>
                  <a:rPr lang="en-TW">
                    <a:noFill/>
                  </a:rPr>
                  <a:t> </a:t>
                </a:r>
              </a:p>
            </p:txBody>
          </p:sp>
        </mc:Fallback>
      </mc:AlternateContent>
    </p:spTree>
    <p:extLst>
      <p:ext uri="{BB962C8B-B14F-4D97-AF65-F5344CB8AC3E}">
        <p14:creationId xmlns:p14="http://schemas.microsoft.com/office/powerpoint/2010/main" val="3312815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Experiment 1: Baseline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44</a:t>
            </a:fld>
            <a:endParaRPr lang="zh-TW" altLang="en-US"/>
          </a:p>
        </p:txBody>
      </p:sp>
      <p:pic>
        <p:nvPicPr>
          <p:cNvPr id="5" name="Picture 4">
            <a:extLst>
              <a:ext uri="{FF2B5EF4-FFF2-40B4-BE49-F238E27FC236}">
                <a16:creationId xmlns:a16="http://schemas.microsoft.com/office/drawing/2014/main" id="{26D2F929-6F19-4603-1862-CA76A316E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5183" y="1422586"/>
            <a:ext cx="4933633" cy="4933765"/>
          </a:xfrm>
          <a:prstGeom prst="rect">
            <a:avLst/>
          </a:prstGeom>
        </p:spPr>
      </p:pic>
    </p:spTree>
    <p:extLst>
      <p:ext uri="{BB962C8B-B14F-4D97-AF65-F5344CB8AC3E}">
        <p14:creationId xmlns:p14="http://schemas.microsoft.com/office/powerpoint/2010/main" val="4280734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E075B2E-BCD2-43CA-BD0B-9D1D83620A00}" type="slidenum">
              <a:rPr lang="zh-TW" altLang="en-US" smtClean="0"/>
              <a:t>45</a:t>
            </a:fld>
            <a:endParaRPr lang="zh-TW" altLang="en-US"/>
          </a:p>
        </p:txBody>
      </p:sp>
      <p:pic>
        <p:nvPicPr>
          <p:cNvPr id="6" name="Picture 5">
            <a:extLst>
              <a:ext uri="{FF2B5EF4-FFF2-40B4-BE49-F238E27FC236}">
                <a16:creationId xmlns:a16="http://schemas.microsoft.com/office/drawing/2014/main" id="{E443A422-5214-A404-D36A-640E0004C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066" y="1424351"/>
            <a:ext cx="4931867" cy="4932000"/>
          </a:xfrm>
          <a:prstGeom prst="rect">
            <a:avLst/>
          </a:prstGeom>
        </p:spPr>
      </p:pic>
      <p:sp>
        <p:nvSpPr>
          <p:cNvPr id="9" name="標題 1">
            <a:extLst>
              <a:ext uri="{FF2B5EF4-FFF2-40B4-BE49-F238E27FC236}">
                <a16:creationId xmlns:a16="http://schemas.microsoft.com/office/drawing/2014/main" id="{085575A8-33CE-9AB9-8840-4BCA9A2F98F5}"/>
              </a:ext>
            </a:extLst>
          </p:cNvPr>
          <p:cNvSpPr txBox="1">
            <a:spLocks/>
          </p:cNvSpPr>
          <p:nvPr/>
        </p:nvSpPr>
        <p:spPr>
          <a:xfrm>
            <a:off x="628650" y="37104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Experiment 1: Baseline</a:t>
            </a:r>
            <a:endParaRPr lang="zh-TW" altLang="en-US" dirty="0"/>
          </a:p>
        </p:txBody>
      </p:sp>
    </p:spTree>
    <p:extLst>
      <p:ext uri="{BB962C8B-B14F-4D97-AF65-F5344CB8AC3E}">
        <p14:creationId xmlns:p14="http://schemas.microsoft.com/office/powerpoint/2010/main" val="2095994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Combine Losses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46</a:t>
            </a:fld>
            <a:endParaRPr lang="zh-TW"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5EDE89-0B23-65CD-9336-398E4F891BA1}"/>
                  </a:ext>
                </a:extLst>
              </p:cNvPr>
              <p:cNvSpPr txBox="1"/>
              <p:nvPr/>
            </p:nvSpPr>
            <p:spPr>
              <a:xfrm>
                <a:off x="1457325" y="2403222"/>
                <a:ext cx="6229350" cy="13077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TW" sz="2800" smtClean="0">
                          <a:latin typeface="Cambria Math" panose="02040503050406030204" pitchFamily="18" charset="0"/>
                        </a:rPr>
                        <m:t>1</m:t>
                      </m:r>
                      <m:r>
                        <a:rPr lang="en-TW" sz="2800" i="0">
                          <a:latin typeface="Cambria Math" panose="02040503050406030204" pitchFamily="18" charset="0"/>
                        </a:rPr>
                        <m:t>−</m:t>
                      </m:r>
                      <m:d>
                        <m:dPr>
                          <m:ctrlPr>
                            <a:rPr lang="en-TW" sz="2800" i="1">
                              <a:solidFill>
                                <a:srgbClr val="836967"/>
                              </a:solidFill>
                              <a:latin typeface="Cambria Math" panose="02040503050406030204" pitchFamily="18" charset="0"/>
                            </a:rPr>
                          </m:ctrlPr>
                        </m:dPr>
                        <m:e>
                          <m:f>
                            <m:fPr>
                              <m:ctrlPr>
                                <a:rPr lang="en-TW" sz="2800" i="1">
                                  <a:solidFill>
                                    <a:srgbClr val="836967"/>
                                  </a:solidFill>
                                  <a:latin typeface="Cambria Math" panose="02040503050406030204" pitchFamily="18" charset="0"/>
                                </a:rPr>
                              </m:ctrlPr>
                            </m:fPr>
                            <m:num>
                              <m:r>
                                <a:rPr lang="en-TW" sz="2800" i="0">
                                  <a:latin typeface="Cambria Math" panose="02040503050406030204" pitchFamily="18" charset="0"/>
                                </a:rPr>
                                <m:t>1</m:t>
                              </m:r>
                            </m:num>
                            <m:den>
                              <m:r>
                                <a:rPr lang="en-TW" sz="2800" i="0">
                                  <a:latin typeface="Cambria Math" panose="02040503050406030204" pitchFamily="18" charset="0"/>
                                </a:rPr>
                                <m:t>1+</m:t>
                              </m:r>
                              <m:f>
                                <m:fPr>
                                  <m:ctrlPr>
                                    <a:rPr lang="en-TW" sz="2800" i="1">
                                      <a:solidFill>
                                        <a:srgbClr val="836967"/>
                                      </a:solidFill>
                                      <a:latin typeface="Cambria Math" panose="02040503050406030204" pitchFamily="18" charset="0"/>
                                    </a:rPr>
                                  </m:ctrlPr>
                                </m:fPr>
                                <m:num>
                                  <m:sSub>
                                    <m:sSubPr>
                                      <m:ctrlPr>
                                        <a:rPr lang="en-TW" sz="2800" i="1">
                                          <a:solidFill>
                                            <a:srgbClr val="836967"/>
                                          </a:solidFill>
                                          <a:latin typeface="Cambria Math" panose="02040503050406030204" pitchFamily="18" charset="0"/>
                                        </a:rPr>
                                      </m:ctrlPr>
                                    </m:sSubPr>
                                    <m:e>
                                      <m:r>
                                        <a:rPr lang="en-TW" sz="2800" i="0">
                                          <a:latin typeface="Cambria Math" panose="02040503050406030204" pitchFamily="18" charset="0"/>
                                        </a:rPr>
                                        <m:t>∠</m:t>
                                      </m:r>
                                      <m:r>
                                        <m:rPr>
                                          <m:sty m:val="p"/>
                                        </m:rPr>
                                        <a:rPr lang="en-TW" sz="2800" i="0">
                                          <a:latin typeface="Cambria Math" panose="02040503050406030204" pitchFamily="18" charset="0"/>
                                        </a:rPr>
                                        <m:t>A</m:t>
                                      </m:r>
                                    </m:e>
                                    <m:sub>
                                      <m:r>
                                        <a:rPr lang="en-US" sz="2800" b="0" i="1" smtClean="0">
                                          <a:latin typeface="Cambria Math" panose="02040503050406030204" pitchFamily="18" charset="0"/>
                                        </a:rPr>
                                        <m:t>(</m:t>
                                      </m:r>
                                      <m:r>
                                        <a:rPr lang="en-US" sz="2800" b="0" i="1" smtClean="0">
                                          <a:latin typeface="Cambria Math" panose="02040503050406030204" pitchFamily="18" charset="0"/>
                                        </a:rPr>
                                        <m:t>𝑝𝑟𝑒𝑑</m:t>
                                      </m:r>
                                      <m:r>
                                        <a:rPr lang="en-US" sz="2800" b="0" i="1" smtClean="0">
                                          <a:latin typeface="Cambria Math" panose="02040503050406030204" pitchFamily="18" charset="0"/>
                                        </a:rPr>
                                        <m:t>, </m:t>
                                      </m:r>
                                      <m:r>
                                        <a:rPr lang="en-US" sz="2800" b="0" i="1" smtClean="0">
                                          <a:latin typeface="Cambria Math" panose="02040503050406030204" pitchFamily="18" charset="0"/>
                                        </a:rPr>
                                        <m:t>𝑡𝑎𝑟𝑔𝑒𝑡</m:t>
                                      </m:r>
                                      <m:r>
                                        <a:rPr lang="en-US" sz="2800" b="0" i="1" smtClean="0">
                                          <a:latin typeface="Cambria Math" panose="02040503050406030204" pitchFamily="18" charset="0"/>
                                        </a:rPr>
                                        <m:t>)</m:t>
                                      </m:r>
                                    </m:sub>
                                  </m:sSub>
                                </m:num>
                                <m:den>
                                  <m:r>
                                    <a:rPr lang="en-TW" sz="2800" i="1">
                                      <a:latin typeface="Cambria Math" panose="02040503050406030204" pitchFamily="18" charset="0"/>
                                    </a:rPr>
                                    <m:t>𝜋</m:t>
                                  </m:r>
                                </m:den>
                              </m:f>
                            </m:den>
                          </m:f>
                          <m:r>
                            <a:rPr lang="en-TW" sz="2800" i="0">
                              <a:latin typeface="Cambria Math" panose="02040503050406030204" pitchFamily="18" charset="0"/>
                            </a:rPr>
                            <m:t>×</m:t>
                          </m:r>
                          <m:r>
                            <a:rPr lang="en-TW" sz="2800" i="1">
                              <a:latin typeface="Cambria Math" panose="02040503050406030204" pitchFamily="18" charset="0"/>
                            </a:rPr>
                            <m:t>𝐼𝑜𝑈</m:t>
                          </m:r>
                        </m:e>
                      </m:d>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oMath>
                  </m:oMathPara>
                </a14:m>
                <a:endParaRPr lang="en-TW" sz="2800" dirty="0"/>
              </a:p>
            </p:txBody>
          </p:sp>
        </mc:Choice>
        <mc:Fallback xmlns="">
          <p:sp>
            <p:nvSpPr>
              <p:cNvPr id="5" name="TextBox 4">
                <a:extLst>
                  <a:ext uri="{FF2B5EF4-FFF2-40B4-BE49-F238E27FC236}">
                    <a16:creationId xmlns:a16="http://schemas.microsoft.com/office/drawing/2014/main" id="{775EDE89-0B23-65CD-9336-398E4F891BA1}"/>
                  </a:ext>
                </a:extLst>
              </p:cNvPr>
              <p:cNvSpPr txBox="1">
                <a:spLocks noRot="1" noChangeAspect="1" noMove="1" noResize="1" noEditPoints="1" noAdjustHandles="1" noChangeArrowheads="1" noChangeShapeType="1" noTextEdit="1"/>
              </p:cNvSpPr>
              <p:nvPr/>
            </p:nvSpPr>
            <p:spPr>
              <a:xfrm>
                <a:off x="1457325" y="2403222"/>
                <a:ext cx="6229350" cy="1307730"/>
              </a:xfrm>
              <a:prstGeom prst="rect">
                <a:avLst/>
              </a:prstGeom>
              <a:blipFill>
                <a:blip r:embed="rId3"/>
                <a:stretch>
                  <a:fillRect b="-962"/>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4CC6A3-2600-D68E-AC89-44AF289C81A0}"/>
                  </a:ext>
                </a:extLst>
              </p:cNvPr>
              <p:cNvSpPr txBox="1"/>
              <p:nvPr/>
            </p:nvSpPr>
            <p:spPr>
              <a:xfrm>
                <a:off x="901521" y="4164310"/>
                <a:ext cx="7418231" cy="1479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TW" sz="2800" smtClean="0">
                          <a:latin typeface="Cambria Math" panose="02040503050406030204" pitchFamily="18" charset="0"/>
                        </a:rPr>
                        <m:t>1</m:t>
                      </m:r>
                      <m:r>
                        <a:rPr lang="en-TW" sz="2800" i="0">
                          <a:latin typeface="Cambria Math" panose="02040503050406030204" pitchFamily="18" charset="0"/>
                        </a:rPr>
                        <m:t>−</m:t>
                      </m:r>
                      <m:d>
                        <m:dPr>
                          <m:ctrlPr>
                            <a:rPr lang="en-TW" sz="2800" i="1">
                              <a:solidFill>
                                <a:srgbClr val="836967"/>
                              </a:solidFill>
                              <a:latin typeface="Cambria Math" panose="02040503050406030204" pitchFamily="18" charset="0"/>
                            </a:rPr>
                          </m:ctrlPr>
                        </m:dPr>
                        <m:e>
                          <m:f>
                            <m:fPr>
                              <m:ctrlPr>
                                <a:rPr lang="en-TW" sz="2800" i="1">
                                  <a:solidFill>
                                    <a:srgbClr val="836967"/>
                                  </a:solidFill>
                                  <a:latin typeface="Cambria Math" panose="02040503050406030204" pitchFamily="18" charset="0"/>
                                </a:rPr>
                              </m:ctrlPr>
                            </m:fPr>
                            <m:num>
                              <m:r>
                                <a:rPr lang="en-TW" sz="2800" i="0">
                                  <a:latin typeface="Cambria Math" panose="02040503050406030204" pitchFamily="18" charset="0"/>
                                </a:rPr>
                                <m:t>1</m:t>
                              </m:r>
                            </m:num>
                            <m:den>
                              <m:d>
                                <m:dPr>
                                  <m:begChr m:val=""/>
                                  <m:ctrlPr>
                                    <a:rPr lang="en-TW" sz="2800" i="1">
                                      <a:latin typeface="Cambria Math" panose="02040503050406030204" pitchFamily="18" charset="0"/>
                                    </a:rPr>
                                  </m:ctrlPr>
                                </m:dPr>
                                <m:e>
                                  <m:r>
                                    <a:rPr lang="en-TW" sz="2800" i="0">
                                      <a:latin typeface="Cambria Math" panose="02040503050406030204" pitchFamily="18" charset="0"/>
                                    </a:rPr>
                                    <m:t>1+</m:t>
                                  </m:r>
                                  <m:func>
                                    <m:funcPr>
                                      <m:ctrlPr>
                                        <a:rPr lang="en-TW" sz="2800" i="1">
                                          <a:latin typeface="Cambria Math" panose="02040503050406030204" pitchFamily="18" charset="0"/>
                                        </a:rPr>
                                      </m:ctrlPr>
                                    </m:funcPr>
                                    <m:fName>
                                      <m:r>
                                        <m:rPr>
                                          <m:sty m:val="p"/>
                                        </m:rPr>
                                        <a:rPr lang="en-TW" sz="2800" i="0">
                                          <a:latin typeface="Cambria Math" panose="02040503050406030204" pitchFamily="18" charset="0"/>
                                        </a:rPr>
                                        <m:t>tan</m:t>
                                      </m:r>
                                    </m:fName>
                                    <m:e>
                                      <m:d>
                                        <m:dPr>
                                          <m:ctrlPr>
                                            <a:rPr lang="en-TW" sz="2800" i="1">
                                              <a:latin typeface="Cambria Math" panose="02040503050406030204" pitchFamily="18" charset="0"/>
                                            </a:rPr>
                                          </m:ctrlPr>
                                        </m:dPr>
                                        <m:e>
                                          <m:f>
                                            <m:fPr>
                                              <m:ctrlPr>
                                                <a:rPr lang="en-TW" sz="2800" i="1">
                                                  <a:solidFill>
                                                    <a:srgbClr val="836967"/>
                                                  </a:solidFill>
                                                  <a:latin typeface="Cambria Math" panose="02040503050406030204" pitchFamily="18" charset="0"/>
                                                </a:rPr>
                                              </m:ctrlPr>
                                            </m:fPr>
                                            <m:num>
                                              <m:sSub>
                                                <m:sSubPr>
                                                  <m:ctrlPr>
                                                    <a:rPr lang="en-TW" sz="2800" i="1">
                                                      <a:solidFill>
                                                        <a:srgbClr val="836967"/>
                                                      </a:solidFill>
                                                      <a:latin typeface="Cambria Math" panose="02040503050406030204" pitchFamily="18" charset="0"/>
                                                    </a:rPr>
                                                  </m:ctrlPr>
                                                </m:sSubPr>
                                                <m:e>
                                                  <m:r>
                                                    <a:rPr lang="en-TW" sz="2800" i="0">
                                                      <a:latin typeface="Cambria Math" panose="02040503050406030204" pitchFamily="18" charset="0"/>
                                                    </a:rPr>
                                                    <m:t>∠</m:t>
                                                  </m:r>
                                                  <m:r>
                                                    <m:rPr>
                                                      <m:sty m:val="p"/>
                                                    </m:rPr>
                                                    <a:rPr lang="en-TW" sz="2800" i="0">
                                                      <a:latin typeface="Cambria Math" panose="02040503050406030204" pitchFamily="18" charset="0"/>
                                                    </a:rPr>
                                                    <m:t>A</m:t>
                                                  </m:r>
                                                </m:e>
                                                <m:sub>
                                                  <m:r>
                                                    <a:rPr lang="en-US" sz="2800" b="0" i="1" smtClean="0">
                                                      <a:latin typeface="Cambria Math" panose="02040503050406030204" pitchFamily="18" charset="0"/>
                                                    </a:rPr>
                                                    <m:t>(</m:t>
                                                  </m:r>
                                                  <m:r>
                                                    <a:rPr lang="en-US" sz="2800" b="0" i="1" smtClean="0">
                                                      <a:latin typeface="Cambria Math" panose="02040503050406030204" pitchFamily="18" charset="0"/>
                                                    </a:rPr>
                                                    <m:t>𝑝𝑟𝑒𝑑</m:t>
                                                  </m:r>
                                                  <m:r>
                                                    <a:rPr lang="en-US" sz="2800" b="0" i="1" smtClean="0">
                                                      <a:latin typeface="Cambria Math" panose="02040503050406030204" pitchFamily="18" charset="0"/>
                                                    </a:rPr>
                                                    <m:t>, </m:t>
                                                  </m:r>
                                                  <m:r>
                                                    <a:rPr lang="en-US" sz="2800" b="0" i="1" smtClean="0">
                                                      <a:latin typeface="Cambria Math" panose="02040503050406030204" pitchFamily="18" charset="0"/>
                                                    </a:rPr>
                                                    <m:t>𝑡𝑎𝑟𝑔𝑒𝑡</m:t>
                                                  </m:r>
                                                  <m:r>
                                                    <a:rPr lang="en-US" sz="2800" b="0" i="1" smtClean="0">
                                                      <a:latin typeface="Cambria Math" panose="02040503050406030204" pitchFamily="18" charset="0"/>
                                                    </a:rPr>
                                                    <m:t>)</m:t>
                                                  </m:r>
                                                </m:sub>
                                              </m:sSub>
                                            </m:num>
                                            <m:den>
                                              <m:r>
                                                <a:rPr lang="en-TW" sz="2800" i="0">
                                                  <a:latin typeface="Cambria Math" panose="02040503050406030204" pitchFamily="18" charset="0"/>
                                                </a:rPr>
                                                <m:t>2</m:t>
                                              </m:r>
                                            </m:den>
                                          </m:f>
                                        </m:e>
                                      </m:d>
                                    </m:e>
                                  </m:func>
                                </m:e>
                              </m:d>
                            </m:den>
                          </m:f>
                          <m:r>
                            <a:rPr lang="en-TW" sz="2800" i="0">
                              <a:latin typeface="Cambria Math" panose="02040503050406030204" pitchFamily="18" charset="0"/>
                            </a:rPr>
                            <m:t>×</m:t>
                          </m:r>
                          <m:r>
                            <a:rPr lang="en-TW" sz="2800" i="1">
                              <a:latin typeface="Cambria Math" panose="02040503050406030204" pitchFamily="18" charset="0"/>
                            </a:rPr>
                            <m:t>𝐼𝑜𝑈</m:t>
                          </m:r>
                        </m:e>
                      </m:d>
                      <m:r>
                        <a:rPr lang="en-US" sz="2800" b="0" i="1" smtClean="0">
                          <a:latin typeface="Cambria Math" panose="02040503050406030204" pitchFamily="18" charset="0"/>
                        </a:rPr>
                        <m:t>  (2)</m:t>
                      </m:r>
                    </m:oMath>
                  </m:oMathPara>
                </a14:m>
                <a:endParaRPr lang="en-TW" dirty="0"/>
              </a:p>
            </p:txBody>
          </p:sp>
        </mc:Choice>
        <mc:Fallback xmlns="">
          <p:sp>
            <p:nvSpPr>
              <p:cNvPr id="7" name="TextBox 6">
                <a:extLst>
                  <a:ext uri="{FF2B5EF4-FFF2-40B4-BE49-F238E27FC236}">
                    <a16:creationId xmlns:a16="http://schemas.microsoft.com/office/drawing/2014/main" id="{C84CC6A3-2600-D68E-AC89-44AF289C81A0}"/>
                  </a:ext>
                </a:extLst>
              </p:cNvPr>
              <p:cNvSpPr txBox="1">
                <a:spLocks noRot="1" noChangeAspect="1" noMove="1" noResize="1" noEditPoints="1" noAdjustHandles="1" noChangeArrowheads="1" noChangeShapeType="1" noTextEdit="1"/>
              </p:cNvSpPr>
              <p:nvPr/>
            </p:nvSpPr>
            <p:spPr>
              <a:xfrm>
                <a:off x="901521" y="4164310"/>
                <a:ext cx="7418231" cy="1479508"/>
              </a:xfrm>
              <a:prstGeom prst="rect">
                <a:avLst/>
              </a:prstGeom>
              <a:blipFill>
                <a:blip r:embed="rId4"/>
                <a:stretch>
                  <a:fillRect t="-72881" b="-154237"/>
                </a:stretch>
              </a:blipFill>
            </p:spPr>
            <p:txBody>
              <a:bodyPr/>
              <a:lstStyle/>
              <a:p>
                <a:r>
                  <a:rPr lang="en-TW">
                    <a:noFill/>
                  </a:rPr>
                  <a:t> </a:t>
                </a:r>
              </a:p>
            </p:txBody>
          </p:sp>
        </mc:Fallback>
      </mc:AlternateContent>
    </p:spTree>
    <p:extLst>
      <p:ext uri="{BB962C8B-B14F-4D97-AF65-F5344CB8AC3E}">
        <p14:creationId xmlns:p14="http://schemas.microsoft.com/office/powerpoint/2010/main" val="568321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47</a:t>
            </a:fld>
            <a:endParaRPr lang="zh-TW" alt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7C6FC1D-9E98-0001-6913-E47A573632DF}"/>
                  </a:ext>
                </a:extLst>
              </p:cNvPr>
              <p:cNvGraphicFramePr>
                <a:graphicFrameLocks noGrp="1"/>
              </p:cNvGraphicFramePr>
              <p:nvPr>
                <p:extLst>
                  <p:ext uri="{D42A27DB-BD31-4B8C-83A1-F6EECF244321}">
                    <p14:modId xmlns:p14="http://schemas.microsoft.com/office/powerpoint/2010/main" val="3554564318"/>
                  </p:ext>
                </p:extLst>
              </p:nvPr>
            </p:nvGraphicFramePr>
            <p:xfrm>
              <a:off x="628650" y="1690689"/>
              <a:ext cx="7886700" cy="4468811"/>
            </p:xfrm>
            <a:graphic>
              <a:graphicData uri="http://schemas.openxmlformats.org/drawingml/2006/table">
                <a:tbl>
                  <a:tblPr firstRow="1" firstCol="1" bandRow="1">
                    <a:tableStyleId>{F5AB1C69-6EDB-4FF4-983F-18BD219EF322}</a:tableStyleId>
                  </a:tblPr>
                  <a:tblGrid>
                    <a:gridCol w="2773371">
                      <a:extLst>
                        <a:ext uri="{9D8B030D-6E8A-4147-A177-3AD203B41FA5}">
                          <a16:colId xmlns:a16="http://schemas.microsoft.com/office/drawing/2014/main" val="3839229289"/>
                        </a:ext>
                      </a:extLst>
                    </a:gridCol>
                    <a:gridCol w="1216991">
                      <a:extLst>
                        <a:ext uri="{9D8B030D-6E8A-4147-A177-3AD203B41FA5}">
                          <a16:colId xmlns:a16="http://schemas.microsoft.com/office/drawing/2014/main" val="3894159917"/>
                        </a:ext>
                      </a:extLst>
                    </a:gridCol>
                    <a:gridCol w="1707464">
                      <a:extLst>
                        <a:ext uri="{9D8B030D-6E8A-4147-A177-3AD203B41FA5}">
                          <a16:colId xmlns:a16="http://schemas.microsoft.com/office/drawing/2014/main" val="2977265101"/>
                        </a:ext>
                      </a:extLst>
                    </a:gridCol>
                    <a:gridCol w="1074726">
                      <a:extLst>
                        <a:ext uri="{9D8B030D-6E8A-4147-A177-3AD203B41FA5}">
                          <a16:colId xmlns:a16="http://schemas.microsoft.com/office/drawing/2014/main" val="2507129440"/>
                        </a:ext>
                      </a:extLst>
                    </a:gridCol>
                    <a:gridCol w="1114148">
                      <a:extLst>
                        <a:ext uri="{9D8B030D-6E8A-4147-A177-3AD203B41FA5}">
                          <a16:colId xmlns:a16="http://schemas.microsoft.com/office/drawing/2014/main" val="3737962985"/>
                        </a:ext>
                      </a:extLst>
                    </a:gridCol>
                  </a:tblGrid>
                  <a:tr h="922263">
                    <a:tc>
                      <a:txBody>
                        <a:bodyPr/>
                        <a:lstStyle/>
                        <a:p>
                          <a:pPr algn="ctr"/>
                          <a:r>
                            <a:rPr lang="en-US" sz="1600" kern="100" dirty="0">
                              <a:effectLst/>
                              <a:latin typeface="Arial" panose="020B0604020202020204" pitchFamily="34" charset="0"/>
                              <a:cs typeface="Arial" panose="020B0604020202020204" pitchFamily="34" charset="0"/>
                            </a:rPr>
                            <a:t>Model</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mAP@0.5:0.95</a:t>
                          </a:r>
                          <a:endParaRPr lang="en-TW" dirty="0">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Precision</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Recall</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511866597"/>
                      </a:ext>
                    </a:extLst>
                  </a:tr>
                  <a:tr h="659674">
                    <a:tc>
                      <a:txBody>
                        <a:bodyPr/>
                        <a:lstStyle/>
                        <a:p>
                          <a:pPr algn="ctr"/>
                          <a:r>
                            <a:rPr lang="en-US" sz="1600" kern="100" dirty="0">
                              <a:solidFill>
                                <a:schemeClr val="bg1"/>
                              </a:solidFill>
                              <a:effectLst/>
                              <a:latin typeface="Arial" panose="020B0604020202020204" pitchFamily="34" charset="0"/>
                              <a:cs typeface="Arial" panose="020B0604020202020204" pitchFamily="34" charset="0"/>
                            </a:rPr>
                            <a:t>Baseline</a:t>
                          </a:r>
                          <a:endParaRPr lang="en-TW" sz="1600" kern="100" dirty="0">
                            <a:solidFill>
                              <a:schemeClr val="bg1"/>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65.74</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38.6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74.08</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63.13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2977684939"/>
                      </a:ext>
                    </a:extLst>
                  </a:tr>
                  <a:tr h="13337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TW" sz="1400" smtClean="0">
                                    <a:solidFill>
                                      <a:schemeClr val="bg1"/>
                                    </a:solidFill>
                                    <a:latin typeface="Cambria Math" panose="02040503050406030204" pitchFamily="18" charset="0"/>
                                  </a:rPr>
                                  <m:t>1</m:t>
                                </m:r>
                                <m:r>
                                  <a:rPr lang="en-TW" sz="1400" i="0">
                                    <a:solidFill>
                                      <a:schemeClr val="bg1"/>
                                    </a:solidFill>
                                    <a:latin typeface="Cambria Math" panose="02040503050406030204" pitchFamily="18" charset="0"/>
                                  </a:rPr>
                                  <m:t>−</m:t>
                                </m:r>
                                <m:d>
                                  <m:dPr>
                                    <m:ctrlPr>
                                      <a:rPr lang="en-TW" sz="1400" i="1">
                                        <a:solidFill>
                                          <a:schemeClr val="bg1"/>
                                        </a:solidFill>
                                        <a:latin typeface="Cambria Math" panose="02040503050406030204" pitchFamily="18" charset="0"/>
                                      </a:rPr>
                                    </m:ctrlPr>
                                  </m:dPr>
                                  <m:e>
                                    <m:f>
                                      <m:fPr>
                                        <m:ctrlPr>
                                          <a:rPr lang="en-TW" sz="1400" i="1">
                                            <a:solidFill>
                                              <a:schemeClr val="bg1"/>
                                            </a:solidFill>
                                            <a:latin typeface="Cambria Math" panose="02040503050406030204" pitchFamily="18" charset="0"/>
                                          </a:rPr>
                                        </m:ctrlPr>
                                      </m:fPr>
                                      <m:num>
                                        <m:r>
                                          <a:rPr lang="en-TW" sz="1400" i="0">
                                            <a:solidFill>
                                              <a:schemeClr val="bg1"/>
                                            </a:solidFill>
                                            <a:latin typeface="Cambria Math" panose="02040503050406030204" pitchFamily="18" charset="0"/>
                                          </a:rPr>
                                          <m:t>1</m:t>
                                        </m:r>
                                      </m:num>
                                      <m:den>
                                        <m:r>
                                          <a:rPr lang="en-TW" sz="1400" i="0">
                                            <a:solidFill>
                                              <a:schemeClr val="bg1"/>
                                            </a:solidFill>
                                            <a:latin typeface="Cambria Math" panose="02040503050406030204" pitchFamily="18" charset="0"/>
                                          </a:rPr>
                                          <m:t>1+</m:t>
                                        </m:r>
                                        <m:f>
                                          <m:fPr>
                                            <m:ctrlPr>
                                              <a:rPr lang="en-TW" sz="1400" i="1">
                                                <a:solidFill>
                                                  <a:schemeClr val="bg1"/>
                                                </a:solidFill>
                                                <a:latin typeface="Cambria Math" panose="02040503050406030204" pitchFamily="18" charset="0"/>
                                              </a:rPr>
                                            </m:ctrlPr>
                                          </m:fPr>
                                          <m:num>
                                            <m:sSub>
                                              <m:sSubPr>
                                                <m:ctrlPr>
                                                  <a:rPr lang="en-TW" sz="1400" i="1">
                                                    <a:solidFill>
                                                      <a:schemeClr val="bg1"/>
                                                    </a:solidFill>
                                                    <a:latin typeface="Cambria Math" panose="02040503050406030204" pitchFamily="18" charset="0"/>
                                                  </a:rPr>
                                                </m:ctrlPr>
                                              </m:sSubPr>
                                              <m:e>
                                                <m:r>
                                                  <a:rPr lang="en-TW" sz="1400" i="0">
                                                    <a:solidFill>
                                                      <a:schemeClr val="bg1"/>
                                                    </a:solidFill>
                                                    <a:latin typeface="Cambria Math" panose="02040503050406030204" pitchFamily="18" charset="0"/>
                                                  </a:rPr>
                                                  <m:t>∠</m:t>
                                                </m:r>
                                                <m:r>
                                                  <m:rPr>
                                                    <m:sty m:val="p"/>
                                                  </m:rPr>
                                                  <a:rPr lang="en-TW" sz="1400" i="0">
                                                    <a:solidFill>
                                                      <a:schemeClr val="bg1"/>
                                                    </a:solidFill>
                                                    <a:latin typeface="Cambria Math" panose="02040503050406030204" pitchFamily="18" charset="0"/>
                                                  </a:rPr>
                                                  <m:t>A</m:t>
                                                </m:r>
                                              </m:e>
                                              <m:sub>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𝑝𝑟𝑒𝑑</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𝑡𝑎𝑟𝑔𝑒𝑡</m:t>
                                                </m:r>
                                                <m:r>
                                                  <a:rPr lang="en-US" sz="1400" b="0" i="1" smtClean="0">
                                                    <a:solidFill>
                                                      <a:schemeClr val="bg1"/>
                                                    </a:solidFill>
                                                    <a:latin typeface="Cambria Math" panose="02040503050406030204" pitchFamily="18" charset="0"/>
                                                  </a:rPr>
                                                  <m:t>)</m:t>
                                                </m:r>
                                              </m:sub>
                                            </m:sSub>
                                          </m:num>
                                          <m:den>
                                            <m:r>
                                              <a:rPr lang="en-TW" sz="1400" i="1">
                                                <a:solidFill>
                                                  <a:schemeClr val="bg1"/>
                                                </a:solidFill>
                                                <a:latin typeface="Cambria Math" panose="02040503050406030204" pitchFamily="18" charset="0"/>
                                              </a:rPr>
                                              <m:t>𝜋</m:t>
                                            </m:r>
                                          </m:den>
                                        </m:f>
                                      </m:den>
                                    </m:f>
                                    <m:r>
                                      <a:rPr lang="en-TW" sz="1400" i="0">
                                        <a:solidFill>
                                          <a:schemeClr val="bg1"/>
                                        </a:solidFill>
                                        <a:latin typeface="Cambria Math" panose="02040503050406030204" pitchFamily="18" charset="0"/>
                                      </a:rPr>
                                      <m:t>×</m:t>
                                    </m:r>
                                    <m:r>
                                      <a:rPr lang="en-TW" sz="1400" i="1">
                                        <a:solidFill>
                                          <a:schemeClr val="bg1"/>
                                        </a:solidFill>
                                        <a:latin typeface="Cambria Math" panose="02040503050406030204" pitchFamily="18" charset="0"/>
                                      </a:rPr>
                                      <m:t>𝐼𝑜𝑈</m:t>
                                    </m:r>
                                  </m:e>
                                </m:d>
                              </m:oMath>
                            </m:oMathPara>
                          </a14:m>
                          <a:endParaRPr lang="en-TW" sz="1200" dirty="0">
                            <a:solidFill>
                              <a:schemeClr val="bg1"/>
                            </a:solidFill>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64.31</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39.96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72.87</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62.43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65724063"/>
                      </a:ext>
                    </a:extLst>
                  </a:tr>
                  <a:tr h="15531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TW" sz="1200" smtClean="0">
                                    <a:solidFill>
                                      <a:schemeClr val="bg1"/>
                                    </a:solidFill>
                                    <a:latin typeface="Cambria Math" panose="02040503050406030204" pitchFamily="18" charset="0"/>
                                  </a:rPr>
                                  <m:t>1</m:t>
                                </m:r>
                                <m:r>
                                  <a:rPr lang="en-TW" sz="1200" i="0">
                                    <a:solidFill>
                                      <a:schemeClr val="bg1"/>
                                    </a:solidFill>
                                    <a:latin typeface="Cambria Math" panose="02040503050406030204" pitchFamily="18" charset="0"/>
                                  </a:rPr>
                                  <m:t>−</m:t>
                                </m:r>
                                <m:d>
                                  <m:dPr>
                                    <m:ctrlPr>
                                      <a:rPr lang="en-TW" sz="1200" i="1">
                                        <a:solidFill>
                                          <a:schemeClr val="bg1"/>
                                        </a:solidFill>
                                        <a:latin typeface="Cambria Math" panose="02040503050406030204" pitchFamily="18" charset="0"/>
                                      </a:rPr>
                                    </m:ctrlPr>
                                  </m:dPr>
                                  <m:e>
                                    <m:f>
                                      <m:fPr>
                                        <m:ctrlPr>
                                          <a:rPr lang="en-TW" sz="1200" i="1">
                                            <a:solidFill>
                                              <a:schemeClr val="bg1"/>
                                            </a:solidFill>
                                            <a:latin typeface="Cambria Math" panose="02040503050406030204" pitchFamily="18" charset="0"/>
                                          </a:rPr>
                                        </m:ctrlPr>
                                      </m:fPr>
                                      <m:num>
                                        <m:r>
                                          <a:rPr lang="en-TW" sz="1200" i="0">
                                            <a:solidFill>
                                              <a:schemeClr val="bg1"/>
                                            </a:solidFill>
                                            <a:latin typeface="Cambria Math" panose="02040503050406030204" pitchFamily="18" charset="0"/>
                                          </a:rPr>
                                          <m:t>1</m:t>
                                        </m:r>
                                      </m:num>
                                      <m:den>
                                        <m:d>
                                          <m:dPr>
                                            <m:begChr m:val=""/>
                                            <m:ctrlPr>
                                              <a:rPr lang="en-TW" sz="1200" i="1">
                                                <a:solidFill>
                                                  <a:schemeClr val="bg1"/>
                                                </a:solidFill>
                                                <a:latin typeface="Cambria Math" panose="02040503050406030204" pitchFamily="18" charset="0"/>
                                              </a:rPr>
                                            </m:ctrlPr>
                                          </m:dPr>
                                          <m:e>
                                            <m:r>
                                              <a:rPr lang="en-TW" sz="1200" i="0">
                                                <a:solidFill>
                                                  <a:schemeClr val="bg1"/>
                                                </a:solidFill>
                                                <a:latin typeface="Cambria Math" panose="02040503050406030204" pitchFamily="18" charset="0"/>
                                              </a:rPr>
                                              <m:t>1+</m:t>
                                            </m:r>
                                            <m:func>
                                              <m:funcPr>
                                                <m:ctrlPr>
                                                  <a:rPr lang="en-TW" sz="1200" i="1">
                                                    <a:solidFill>
                                                      <a:schemeClr val="bg1"/>
                                                    </a:solidFill>
                                                    <a:latin typeface="Cambria Math" panose="02040503050406030204" pitchFamily="18" charset="0"/>
                                                  </a:rPr>
                                                </m:ctrlPr>
                                              </m:funcPr>
                                              <m:fName>
                                                <m:r>
                                                  <m:rPr>
                                                    <m:sty m:val="p"/>
                                                  </m:rPr>
                                                  <a:rPr lang="en-TW" sz="1200" i="0">
                                                    <a:solidFill>
                                                      <a:schemeClr val="bg1"/>
                                                    </a:solidFill>
                                                    <a:latin typeface="Cambria Math" panose="02040503050406030204" pitchFamily="18" charset="0"/>
                                                  </a:rPr>
                                                  <m:t>tan</m:t>
                                                </m:r>
                                              </m:fName>
                                              <m:e>
                                                <m:d>
                                                  <m:dPr>
                                                    <m:ctrlPr>
                                                      <a:rPr lang="en-TW" sz="1200" i="1">
                                                        <a:solidFill>
                                                          <a:schemeClr val="bg1"/>
                                                        </a:solidFill>
                                                        <a:latin typeface="Cambria Math" panose="02040503050406030204" pitchFamily="18" charset="0"/>
                                                      </a:rPr>
                                                    </m:ctrlPr>
                                                  </m:dPr>
                                                  <m:e>
                                                    <m:f>
                                                      <m:fPr>
                                                        <m:ctrlPr>
                                                          <a:rPr lang="en-TW" sz="1200" i="1">
                                                            <a:solidFill>
                                                              <a:schemeClr val="bg1"/>
                                                            </a:solidFill>
                                                            <a:latin typeface="Cambria Math" panose="02040503050406030204" pitchFamily="18" charset="0"/>
                                                          </a:rPr>
                                                        </m:ctrlPr>
                                                      </m:fPr>
                                                      <m:num>
                                                        <m:sSub>
                                                          <m:sSubPr>
                                                            <m:ctrlPr>
                                                              <a:rPr lang="en-TW" sz="1200" i="1">
                                                                <a:solidFill>
                                                                  <a:schemeClr val="bg1"/>
                                                                </a:solidFill>
                                                                <a:latin typeface="Cambria Math" panose="02040503050406030204" pitchFamily="18" charset="0"/>
                                                              </a:rPr>
                                                            </m:ctrlPr>
                                                          </m:sSubPr>
                                                          <m:e>
                                                            <m:r>
                                                              <a:rPr lang="en-TW" sz="1200" i="0">
                                                                <a:solidFill>
                                                                  <a:schemeClr val="bg1"/>
                                                                </a:solidFill>
                                                                <a:latin typeface="Cambria Math" panose="02040503050406030204" pitchFamily="18" charset="0"/>
                                                              </a:rPr>
                                                              <m:t>∠</m:t>
                                                            </m:r>
                                                            <m:r>
                                                              <m:rPr>
                                                                <m:sty m:val="p"/>
                                                              </m:rPr>
                                                              <a:rPr lang="en-TW" sz="1200" i="0">
                                                                <a:solidFill>
                                                                  <a:schemeClr val="bg1"/>
                                                                </a:solidFill>
                                                                <a:latin typeface="Cambria Math" panose="02040503050406030204" pitchFamily="18" charset="0"/>
                                                              </a:rPr>
                                                              <m:t>A</m:t>
                                                            </m:r>
                                                          </m:e>
                                                          <m:sub>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𝑝𝑟𝑒𝑑</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𝑡𝑎𝑟𝑔𝑒𝑡</m:t>
                                                            </m:r>
                                                            <m:r>
                                                              <a:rPr lang="en-US" sz="1200" b="0" i="1" smtClean="0">
                                                                <a:solidFill>
                                                                  <a:schemeClr val="bg1"/>
                                                                </a:solidFill>
                                                                <a:latin typeface="Cambria Math" panose="02040503050406030204" pitchFamily="18" charset="0"/>
                                                              </a:rPr>
                                                              <m:t>)</m:t>
                                                            </m:r>
                                                          </m:sub>
                                                        </m:sSub>
                                                      </m:num>
                                                      <m:den>
                                                        <m:r>
                                                          <a:rPr lang="en-TW" sz="1200" i="0">
                                                            <a:solidFill>
                                                              <a:schemeClr val="bg1"/>
                                                            </a:solidFill>
                                                            <a:latin typeface="Cambria Math" panose="02040503050406030204" pitchFamily="18" charset="0"/>
                                                          </a:rPr>
                                                          <m:t>2</m:t>
                                                        </m:r>
                                                      </m:den>
                                                    </m:f>
                                                  </m:e>
                                                </m:d>
                                              </m:e>
                                            </m:func>
                                          </m:e>
                                        </m:d>
                                      </m:den>
                                    </m:f>
                                    <m:r>
                                      <a:rPr lang="en-TW" sz="1200" i="0">
                                        <a:solidFill>
                                          <a:schemeClr val="bg1"/>
                                        </a:solidFill>
                                        <a:latin typeface="Cambria Math" panose="02040503050406030204" pitchFamily="18" charset="0"/>
                                      </a:rPr>
                                      <m:t>×</m:t>
                                    </m:r>
                                    <m:r>
                                      <a:rPr lang="en-TW" sz="1200" i="1">
                                        <a:solidFill>
                                          <a:schemeClr val="bg1"/>
                                        </a:solidFill>
                                        <a:latin typeface="Cambria Math" panose="02040503050406030204" pitchFamily="18" charset="0"/>
                                      </a:rPr>
                                      <m:t>𝐼𝑜𝑈</m:t>
                                    </m:r>
                                  </m:e>
                                </m:d>
                              </m:oMath>
                            </m:oMathPara>
                          </a14:m>
                          <a:endParaRPr lang="en-TW" sz="1100" dirty="0">
                            <a:solidFill>
                              <a:schemeClr val="bg1"/>
                            </a:solidFill>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67.4</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41.19</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74.47</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67.16</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128865759"/>
                      </a:ext>
                    </a:extLst>
                  </a:tr>
                </a:tbl>
              </a:graphicData>
            </a:graphic>
          </p:graphicFrame>
        </mc:Choice>
        <mc:Fallback xmlns="">
          <p:graphicFrame>
            <p:nvGraphicFramePr>
              <p:cNvPr id="5" name="Table 4">
                <a:extLst>
                  <a:ext uri="{FF2B5EF4-FFF2-40B4-BE49-F238E27FC236}">
                    <a16:creationId xmlns:a16="http://schemas.microsoft.com/office/drawing/2014/main" id="{E7C6FC1D-9E98-0001-6913-E47A573632DF}"/>
                  </a:ext>
                </a:extLst>
              </p:cNvPr>
              <p:cNvGraphicFramePr>
                <a:graphicFrameLocks noGrp="1"/>
              </p:cNvGraphicFramePr>
              <p:nvPr>
                <p:extLst>
                  <p:ext uri="{D42A27DB-BD31-4B8C-83A1-F6EECF244321}">
                    <p14:modId xmlns:p14="http://schemas.microsoft.com/office/powerpoint/2010/main" val="3554564318"/>
                  </p:ext>
                </p:extLst>
              </p:nvPr>
            </p:nvGraphicFramePr>
            <p:xfrm>
              <a:off x="628650" y="1690689"/>
              <a:ext cx="7886700" cy="4468811"/>
            </p:xfrm>
            <a:graphic>
              <a:graphicData uri="http://schemas.openxmlformats.org/drawingml/2006/table">
                <a:tbl>
                  <a:tblPr firstRow="1" firstCol="1" bandRow="1">
                    <a:tableStyleId>{F5AB1C69-6EDB-4FF4-983F-18BD219EF322}</a:tableStyleId>
                  </a:tblPr>
                  <a:tblGrid>
                    <a:gridCol w="2773371">
                      <a:extLst>
                        <a:ext uri="{9D8B030D-6E8A-4147-A177-3AD203B41FA5}">
                          <a16:colId xmlns:a16="http://schemas.microsoft.com/office/drawing/2014/main" val="3839229289"/>
                        </a:ext>
                      </a:extLst>
                    </a:gridCol>
                    <a:gridCol w="1216991">
                      <a:extLst>
                        <a:ext uri="{9D8B030D-6E8A-4147-A177-3AD203B41FA5}">
                          <a16:colId xmlns:a16="http://schemas.microsoft.com/office/drawing/2014/main" val="3894159917"/>
                        </a:ext>
                      </a:extLst>
                    </a:gridCol>
                    <a:gridCol w="1707464">
                      <a:extLst>
                        <a:ext uri="{9D8B030D-6E8A-4147-A177-3AD203B41FA5}">
                          <a16:colId xmlns:a16="http://schemas.microsoft.com/office/drawing/2014/main" val="2977265101"/>
                        </a:ext>
                      </a:extLst>
                    </a:gridCol>
                    <a:gridCol w="1074726">
                      <a:extLst>
                        <a:ext uri="{9D8B030D-6E8A-4147-A177-3AD203B41FA5}">
                          <a16:colId xmlns:a16="http://schemas.microsoft.com/office/drawing/2014/main" val="2507129440"/>
                        </a:ext>
                      </a:extLst>
                    </a:gridCol>
                    <a:gridCol w="1114148">
                      <a:extLst>
                        <a:ext uri="{9D8B030D-6E8A-4147-A177-3AD203B41FA5}">
                          <a16:colId xmlns:a16="http://schemas.microsoft.com/office/drawing/2014/main" val="3737962985"/>
                        </a:ext>
                      </a:extLst>
                    </a:gridCol>
                  </a:tblGrid>
                  <a:tr h="922263">
                    <a:tc>
                      <a:txBody>
                        <a:bodyPr/>
                        <a:lstStyle/>
                        <a:p>
                          <a:pPr algn="ctr"/>
                          <a:r>
                            <a:rPr lang="en-US" sz="1600" kern="100" dirty="0">
                              <a:effectLst/>
                              <a:latin typeface="Arial" panose="020B0604020202020204" pitchFamily="34" charset="0"/>
                              <a:cs typeface="Arial" panose="020B0604020202020204" pitchFamily="34" charset="0"/>
                            </a:rPr>
                            <a:t>Model</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mAP@0.5:0.95</a:t>
                          </a:r>
                          <a:endParaRPr lang="en-TW" dirty="0">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Precision</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Recall</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511866597"/>
                      </a:ext>
                    </a:extLst>
                  </a:tr>
                  <a:tr h="659674">
                    <a:tc>
                      <a:txBody>
                        <a:bodyPr/>
                        <a:lstStyle/>
                        <a:p>
                          <a:pPr algn="ctr"/>
                          <a:r>
                            <a:rPr lang="en-US" sz="1600" kern="100" dirty="0">
                              <a:solidFill>
                                <a:schemeClr val="bg1"/>
                              </a:solidFill>
                              <a:effectLst/>
                              <a:latin typeface="Arial" panose="020B0604020202020204" pitchFamily="34" charset="0"/>
                              <a:cs typeface="Arial" panose="020B0604020202020204" pitchFamily="34" charset="0"/>
                            </a:rPr>
                            <a:t>Baseline</a:t>
                          </a:r>
                          <a:endParaRPr lang="en-TW" sz="1600" kern="100" dirty="0">
                            <a:solidFill>
                              <a:schemeClr val="bg1"/>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65.74</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38.6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74.08</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63.13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2977684939"/>
                      </a:ext>
                    </a:extLst>
                  </a:tr>
                  <a:tr h="1333758">
                    <a:tc>
                      <a:txBody>
                        <a:bodyPr/>
                        <a:lstStyle/>
                        <a:p>
                          <a:endParaRPr lang="en-TW"/>
                        </a:p>
                      </a:txBody>
                      <a:tcPr marL="68580" marR="68580" marT="0" marB="0" anchor="ctr">
                        <a:blipFill>
                          <a:blip r:embed="rId3"/>
                          <a:stretch>
                            <a:fillRect l="-457" t="-120000" r="-184932" b="-159048"/>
                          </a:stretch>
                        </a:blipFill>
                      </a:tcPr>
                    </a:tc>
                    <a:tc>
                      <a:txBody>
                        <a:bodyPr/>
                        <a:lstStyle/>
                        <a:p>
                          <a:pPr algn="ctr"/>
                          <a:r>
                            <a:rPr lang="en-US" sz="1600" kern="100">
                              <a:effectLst/>
                              <a:latin typeface="Arial" panose="020B0604020202020204" pitchFamily="34" charset="0"/>
                              <a:cs typeface="Arial" panose="020B0604020202020204" pitchFamily="34" charset="0"/>
                            </a:rPr>
                            <a:t>64.31</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39.96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72.87</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62.43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65724063"/>
                      </a:ext>
                    </a:extLst>
                  </a:tr>
                  <a:tr h="1553116">
                    <a:tc>
                      <a:txBody>
                        <a:bodyPr/>
                        <a:lstStyle/>
                        <a:p>
                          <a:endParaRPr lang="en-TW"/>
                        </a:p>
                      </a:txBody>
                      <a:tcPr marL="68580" marR="68580" marT="0" marB="0" anchor="ctr">
                        <a:blipFill>
                          <a:blip r:embed="rId3"/>
                          <a:stretch>
                            <a:fillRect l="-457" t="-189344" r="-184932" b="-36885"/>
                          </a:stretch>
                        </a:blipFill>
                      </a:tcP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67.4</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41.19</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74.47</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67.16</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128865759"/>
                      </a:ext>
                    </a:extLst>
                  </a:tr>
                </a:tbl>
              </a:graphicData>
            </a:graphic>
          </p:graphicFrame>
        </mc:Fallback>
      </mc:AlternateContent>
    </p:spTree>
    <p:extLst>
      <p:ext uri="{BB962C8B-B14F-4D97-AF65-F5344CB8AC3E}">
        <p14:creationId xmlns:p14="http://schemas.microsoft.com/office/powerpoint/2010/main" val="385105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Per Class Precision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48</a:t>
            </a:fld>
            <a:endParaRPr lang="zh-TW" altLang="en-US" dirty="0"/>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237FA81-D4B7-347E-AA47-57D09054CC1B}"/>
                  </a:ext>
                </a:extLst>
              </p:cNvPr>
              <p:cNvGraphicFramePr>
                <a:graphicFrameLocks noGrp="1"/>
              </p:cNvGraphicFramePr>
              <p:nvPr>
                <p:extLst>
                  <p:ext uri="{D42A27DB-BD31-4B8C-83A1-F6EECF244321}">
                    <p14:modId xmlns:p14="http://schemas.microsoft.com/office/powerpoint/2010/main" val="1305021898"/>
                  </p:ext>
                </p:extLst>
              </p:nvPr>
            </p:nvGraphicFramePr>
            <p:xfrm>
              <a:off x="169818" y="2366565"/>
              <a:ext cx="8709115" cy="3313910"/>
            </p:xfrm>
            <a:graphic>
              <a:graphicData uri="http://schemas.openxmlformats.org/drawingml/2006/table">
                <a:tbl>
                  <a:tblPr firstRow="1" lastCol="1" bandRow="1">
                    <a:tableStyleId>{F5AB1C69-6EDB-4FF4-983F-18BD219EF322}</a:tableStyleId>
                  </a:tblPr>
                  <a:tblGrid>
                    <a:gridCol w="927462">
                      <a:extLst>
                        <a:ext uri="{9D8B030D-6E8A-4147-A177-3AD203B41FA5}">
                          <a16:colId xmlns:a16="http://schemas.microsoft.com/office/drawing/2014/main" val="1823740262"/>
                        </a:ext>
                      </a:extLst>
                    </a:gridCol>
                    <a:gridCol w="484595">
                      <a:extLst>
                        <a:ext uri="{9D8B030D-6E8A-4147-A177-3AD203B41FA5}">
                          <a16:colId xmlns:a16="http://schemas.microsoft.com/office/drawing/2014/main" val="2754417444"/>
                        </a:ext>
                      </a:extLst>
                    </a:gridCol>
                    <a:gridCol w="484595">
                      <a:extLst>
                        <a:ext uri="{9D8B030D-6E8A-4147-A177-3AD203B41FA5}">
                          <a16:colId xmlns:a16="http://schemas.microsoft.com/office/drawing/2014/main" val="377809958"/>
                        </a:ext>
                      </a:extLst>
                    </a:gridCol>
                    <a:gridCol w="484595">
                      <a:extLst>
                        <a:ext uri="{9D8B030D-6E8A-4147-A177-3AD203B41FA5}">
                          <a16:colId xmlns:a16="http://schemas.microsoft.com/office/drawing/2014/main" val="723036775"/>
                        </a:ext>
                      </a:extLst>
                    </a:gridCol>
                    <a:gridCol w="484595">
                      <a:extLst>
                        <a:ext uri="{9D8B030D-6E8A-4147-A177-3AD203B41FA5}">
                          <a16:colId xmlns:a16="http://schemas.microsoft.com/office/drawing/2014/main" val="4009268596"/>
                        </a:ext>
                      </a:extLst>
                    </a:gridCol>
                    <a:gridCol w="484595">
                      <a:extLst>
                        <a:ext uri="{9D8B030D-6E8A-4147-A177-3AD203B41FA5}">
                          <a16:colId xmlns:a16="http://schemas.microsoft.com/office/drawing/2014/main" val="714621560"/>
                        </a:ext>
                      </a:extLst>
                    </a:gridCol>
                    <a:gridCol w="484595">
                      <a:extLst>
                        <a:ext uri="{9D8B030D-6E8A-4147-A177-3AD203B41FA5}">
                          <a16:colId xmlns:a16="http://schemas.microsoft.com/office/drawing/2014/main" val="2372335125"/>
                        </a:ext>
                      </a:extLst>
                    </a:gridCol>
                    <a:gridCol w="484595">
                      <a:extLst>
                        <a:ext uri="{9D8B030D-6E8A-4147-A177-3AD203B41FA5}">
                          <a16:colId xmlns:a16="http://schemas.microsoft.com/office/drawing/2014/main" val="465040670"/>
                        </a:ext>
                      </a:extLst>
                    </a:gridCol>
                    <a:gridCol w="484595">
                      <a:extLst>
                        <a:ext uri="{9D8B030D-6E8A-4147-A177-3AD203B41FA5}">
                          <a16:colId xmlns:a16="http://schemas.microsoft.com/office/drawing/2014/main" val="3045656033"/>
                        </a:ext>
                      </a:extLst>
                    </a:gridCol>
                    <a:gridCol w="484595">
                      <a:extLst>
                        <a:ext uri="{9D8B030D-6E8A-4147-A177-3AD203B41FA5}">
                          <a16:colId xmlns:a16="http://schemas.microsoft.com/office/drawing/2014/main" val="835348560"/>
                        </a:ext>
                      </a:extLst>
                    </a:gridCol>
                    <a:gridCol w="484595">
                      <a:extLst>
                        <a:ext uri="{9D8B030D-6E8A-4147-A177-3AD203B41FA5}">
                          <a16:colId xmlns:a16="http://schemas.microsoft.com/office/drawing/2014/main" val="70130189"/>
                        </a:ext>
                      </a:extLst>
                    </a:gridCol>
                    <a:gridCol w="484595">
                      <a:extLst>
                        <a:ext uri="{9D8B030D-6E8A-4147-A177-3AD203B41FA5}">
                          <a16:colId xmlns:a16="http://schemas.microsoft.com/office/drawing/2014/main" val="3834886201"/>
                        </a:ext>
                      </a:extLst>
                    </a:gridCol>
                    <a:gridCol w="484595">
                      <a:extLst>
                        <a:ext uri="{9D8B030D-6E8A-4147-A177-3AD203B41FA5}">
                          <a16:colId xmlns:a16="http://schemas.microsoft.com/office/drawing/2014/main" val="2818112623"/>
                        </a:ext>
                      </a:extLst>
                    </a:gridCol>
                    <a:gridCol w="484595">
                      <a:extLst>
                        <a:ext uri="{9D8B030D-6E8A-4147-A177-3AD203B41FA5}">
                          <a16:colId xmlns:a16="http://schemas.microsoft.com/office/drawing/2014/main" val="2805300674"/>
                        </a:ext>
                      </a:extLst>
                    </a:gridCol>
                    <a:gridCol w="484595">
                      <a:extLst>
                        <a:ext uri="{9D8B030D-6E8A-4147-A177-3AD203B41FA5}">
                          <a16:colId xmlns:a16="http://schemas.microsoft.com/office/drawing/2014/main" val="1629092553"/>
                        </a:ext>
                      </a:extLst>
                    </a:gridCol>
                    <a:gridCol w="484595">
                      <a:extLst>
                        <a:ext uri="{9D8B030D-6E8A-4147-A177-3AD203B41FA5}">
                          <a16:colId xmlns:a16="http://schemas.microsoft.com/office/drawing/2014/main" val="104330457"/>
                        </a:ext>
                      </a:extLst>
                    </a:gridCol>
                    <a:gridCol w="512728">
                      <a:extLst>
                        <a:ext uri="{9D8B030D-6E8A-4147-A177-3AD203B41FA5}">
                          <a16:colId xmlns:a16="http://schemas.microsoft.com/office/drawing/2014/main" val="2482321475"/>
                        </a:ext>
                      </a:extLst>
                    </a:gridCol>
                  </a:tblGrid>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gridSpan="15">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AP</a:t>
                          </a: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mAP</a:t>
                          </a:r>
                        </a:p>
                        <a:p>
                          <a:pPr indent="0" algn="ctr"/>
                          <a:r>
                            <a:rPr lang="en-TW" sz="1400" kern="100" dirty="0">
                              <a:effectLst/>
                              <a:latin typeface="+mn-lt"/>
                              <a:ea typeface="BiauKaiTC Regular" panose="03000500000000000000" pitchFamily="66" charset="-120"/>
                              <a:cs typeface="Times New Roman" panose="02020603050405020304" pitchFamily="18" charset="0"/>
                            </a:rPr>
                            <a:t>(0.5)</a:t>
                          </a:r>
                        </a:p>
                      </a:txBody>
                      <a:tcPr marL="36195" marR="36195" marT="0" marB="0" anchor="ctr"/>
                    </a:tc>
                    <a:extLst>
                      <a:ext uri="{0D108BD9-81ED-4DB2-BD59-A6C34878D82A}">
                        <a16:rowId xmlns:a16="http://schemas.microsoft.com/office/drawing/2014/main" val="3902747162"/>
                      </a:ext>
                    </a:extLst>
                  </a:tr>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PL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BD</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BR</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GTF</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LV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SH</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TC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BC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ST</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SBF</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RA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SP</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ALL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extLst>
                      <a:ext uri="{0D108BD9-81ED-4DB2-BD59-A6C34878D82A}">
                        <a16:rowId xmlns:a16="http://schemas.microsoft.com/office/drawing/2014/main" val="2438825006"/>
                      </a:ext>
                    </a:extLst>
                  </a:tr>
                  <a:tr h="662782">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Baseline</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87.8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68.8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64.1</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55.4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74.5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56.4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65.8</a:t>
                          </a:r>
                        </a:p>
                      </a:txBody>
                      <a:tcPr marL="36195" marR="36195" marT="0" marB="0" anchor="ctr"/>
                    </a:tc>
                    <a:extLst>
                      <a:ext uri="{0D108BD9-81ED-4DB2-BD59-A6C34878D82A}">
                        <a16:rowId xmlns:a16="http://schemas.microsoft.com/office/drawing/2014/main" val="2893053422"/>
                      </a:ext>
                    </a:extLst>
                  </a:tr>
                  <a:tr h="662782">
                    <a:tc>
                      <a:txBody>
                        <a:bodyPr/>
                        <a:lstStyle/>
                        <a:p>
                          <a:pPr indent="0" algn="ctr"/>
                          <a14:m>
                            <m:oMathPara xmlns:m="http://schemas.openxmlformats.org/officeDocument/2006/math">
                              <m:oMathParaPr>
                                <m:jc m:val="centerGroup"/>
                              </m:oMathParaPr>
                              <m:oMath xmlns:m="http://schemas.openxmlformats.org/officeDocument/2006/math">
                                <m:r>
                                  <m:rPr>
                                    <m:sty m:val="p"/>
                                  </m:rPr>
                                  <a:rPr lang="en-US" sz="1400" b="0" i="0" kern="100" smtClean="0">
                                    <a:effectLst/>
                                    <a:latin typeface="Cambria Math" panose="02040503050406030204" pitchFamily="18" charset="0"/>
                                    <a:ea typeface="BiauKaiTC Regular" panose="03000500000000000000" pitchFamily="66" charset="-120"/>
                                    <a:cs typeface="Times New Roman" panose="02020603050405020304" pitchFamily="18" charset="0"/>
                                  </a:rPr>
                                  <m:t>min</m:t>
                                </m:r>
                                <m:r>
                                  <a:rPr lang="en-US" sz="1400" b="0" i="1" kern="100" smtClean="0">
                                    <a:effectLst/>
                                    <a:latin typeface="Cambria Math" panose="02040503050406030204" pitchFamily="18" charset="0"/>
                                    <a:ea typeface="BiauKaiTC Regular" panose="03000500000000000000" pitchFamily="66" charset="-120"/>
                                    <a:cs typeface="Times New Roman" panose="02020603050405020304" pitchFamily="18" charset="0"/>
                                  </a:rPr>
                                  <m:t>⁡</m:t>
                                </m:r>
                                <m:r>
                                  <a:rPr lang="en-US" sz="1400" b="0" i="1" kern="100" baseline="-25000" smtClean="0">
                                    <a:effectLst/>
                                    <a:latin typeface="Cambria Math" panose="02040503050406030204" pitchFamily="18" charset="0"/>
                                    <a:ea typeface="BiauKaiTC Regular" panose="03000500000000000000" pitchFamily="66" charset="-120"/>
                                    <a:cs typeface="Times New Roman" panose="02020603050405020304" pitchFamily="18" charset="0"/>
                                  </a:rPr>
                                  <m:t>𝜃</m:t>
                                </m:r>
                              </m:oMath>
                            </m:oMathPara>
                          </a14:m>
                          <a:endParaRPr lang="en-TW" sz="1400" kern="100" baseline="-250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89.9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39.6</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79.8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86.8</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92.2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62.7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50.7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67.2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23.4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64.4</a:t>
                          </a:r>
                        </a:p>
                      </a:txBody>
                      <a:tcPr marL="36195" marR="36195" marT="0" marB="0" anchor="ctr"/>
                    </a:tc>
                    <a:extLst>
                      <a:ext uri="{0D108BD9-81ED-4DB2-BD59-A6C34878D82A}">
                        <a16:rowId xmlns:a16="http://schemas.microsoft.com/office/drawing/2014/main" val="2368212136"/>
                      </a:ext>
                    </a:extLst>
                  </a:tr>
                  <a:tr h="662782">
                    <a:tc>
                      <a:txBody>
                        <a:bodyPr/>
                        <a:lstStyle/>
                        <a:p>
                          <a:pPr indent="0" algn="ctr"/>
                          <a14:m>
                            <m:oMathPara xmlns:m="http://schemas.openxmlformats.org/officeDocument/2006/math">
                              <m:oMathParaPr>
                                <m:jc m:val="centerGroup"/>
                              </m:oMathParaPr>
                              <m:oMath xmlns:m="http://schemas.openxmlformats.org/officeDocument/2006/math">
                                <m:func>
                                  <m:funcPr>
                                    <m:ctrlPr>
                                      <a:rPr lang="en-US" sz="1400" i="1" kern="100" smtClean="0">
                                        <a:effectLst/>
                                        <a:latin typeface="Cambria Math" panose="02040503050406030204" pitchFamily="18" charset="0"/>
                                        <a:ea typeface="BiauKaiTC Regular" panose="03000500000000000000" pitchFamily="66" charset="-120"/>
                                        <a:cs typeface="Times New Roman" panose="02020603050405020304" pitchFamily="18" charset="0"/>
                                      </a:rPr>
                                    </m:ctrlPr>
                                  </m:funcPr>
                                  <m:fName>
                                    <m:r>
                                      <m:rPr>
                                        <m:sty m:val="p"/>
                                      </m:rPr>
                                      <a:rPr lang="en-US" sz="1400" i="0" kern="100" smtClean="0">
                                        <a:effectLst/>
                                        <a:latin typeface="Cambria Math" panose="02040503050406030204" pitchFamily="18" charset="0"/>
                                        <a:ea typeface="BiauKaiTC Regular" panose="03000500000000000000" pitchFamily="66" charset="-120"/>
                                        <a:cs typeface="Times New Roman" panose="02020603050405020304" pitchFamily="18" charset="0"/>
                                      </a:rPr>
                                      <m:t>tan</m:t>
                                    </m:r>
                                  </m:fName>
                                  <m:e>
                                    <m:f>
                                      <m:fPr>
                                        <m:ctrlPr>
                                          <a:rPr lang="en-US" sz="1400" i="1" kern="100" smtClean="0">
                                            <a:effectLst/>
                                            <a:latin typeface="Cambria Math" panose="02040503050406030204" pitchFamily="18" charset="0"/>
                                            <a:ea typeface="BiauKaiTC Regular" panose="03000500000000000000" pitchFamily="66" charset="-120"/>
                                            <a:cs typeface="Times New Roman" panose="02020603050405020304" pitchFamily="18" charset="0"/>
                                          </a:rPr>
                                        </m:ctrlPr>
                                      </m:fPr>
                                      <m:num>
                                        <m:r>
                                          <m:rPr>
                                            <m:sty m:val="p"/>
                                          </m:rPr>
                                          <a:rPr lang="en-US" sz="1400" b="0" i="0" kern="100" smtClean="0">
                                            <a:effectLst/>
                                            <a:latin typeface="Cambria Math" panose="02040503050406030204" pitchFamily="18" charset="0"/>
                                            <a:ea typeface="BiauKaiTC Regular" panose="03000500000000000000" pitchFamily="66" charset="-120"/>
                                            <a:cs typeface="Times New Roman" panose="02020603050405020304" pitchFamily="18" charset="0"/>
                                          </a:rPr>
                                          <m:t>min</m:t>
                                        </m:r>
                                        <m:r>
                                          <a:rPr lang="en-US" sz="1400" b="0" i="1" kern="100" baseline="-25000" smtClean="0">
                                            <a:effectLst/>
                                            <a:latin typeface="Cambria Math" panose="02040503050406030204" pitchFamily="18" charset="0"/>
                                            <a:ea typeface="BiauKaiTC Regular" panose="03000500000000000000" pitchFamily="66" charset="-120"/>
                                            <a:cs typeface="Times New Roman" panose="02020603050405020304" pitchFamily="18" charset="0"/>
                                          </a:rPr>
                                          <m:t>𝜃</m:t>
                                        </m:r>
                                      </m:num>
                                      <m:den>
                                        <m:r>
                                          <a:rPr lang="en-US" sz="1400" b="0" i="1" kern="100" smtClean="0">
                                            <a:effectLst/>
                                            <a:latin typeface="Cambria Math" panose="02040503050406030204" pitchFamily="18" charset="0"/>
                                            <a:ea typeface="BiauKaiTC Regular" panose="03000500000000000000" pitchFamily="66" charset="-120"/>
                                            <a:cs typeface="Times New Roman" panose="02020603050405020304" pitchFamily="18" charset="0"/>
                                          </a:rPr>
                                          <m:t>2</m:t>
                                        </m:r>
                                      </m:den>
                                    </m:f>
                                  </m:e>
                                </m:func>
                              </m:oMath>
                            </m:oMathPara>
                          </a14:m>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74.4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61.5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79</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86.9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76.3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57.4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69.4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37.6</a:t>
                          </a:r>
                        </a:p>
                      </a:txBody>
                      <a:tcPr marL="36195" marR="36195" marT="0" marB="0" anchor="ctr"/>
                    </a:tc>
                    <a:tc>
                      <a:txBody>
                        <a:bodyPr/>
                        <a:lstStyle/>
                        <a:p>
                          <a:pPr indent="0" algn="ctr"/>
                          <a:r>
                            <a:rPr lang="en-TW" sz="1400" b="0" kern="100" dirty="0">
                              <a:solidFill>
                                <a:srgbClr val="FF0000"/>
                              </a:solidFill>
                              <a:effectLst/>
                              <a:latin typeface="+mn-lt"/>
                              <a:ea typeface="BiauKaiTC Regular" panose="03000500000000000000" pitchFamily="66" charset="-120"/>
                              <a:cs typeface="Times New Roman" panose="02020603050405020304" pitchFamily="18" charset="0"/>
                            </a:rPr>
                            <a:t>67.4</a:t>
                          </a:r>
                        </a:p>
                      </a:txBody>
                      <a:tcPr marL="36195" marR="36195" marT="0" marB="0" anchor="ctr"/>
                    </a:tc>
                    <a:extLst>
                      <a:ext uri="{0D108BD9-81ED-4DB2-BD59-A6C34878D82A}">
                        <a16:rowId xmlns:a16="http://schemas.microsoft.com/office/drawing/2014/main" val="3103361087"/>
                      </a:ext>
                    </a:extLst>
                  </a:tr>
                </a:tbl>
              </a:graphicData>
            </a:graphic>
          </p:graphicFrame>
        </mc:Choice>
        <mc:Fallback xmlns="">
          <p:graphicFrame>
            <p:nvGraphicFramePr>
              <p:cNvPr id="3" name="Table 2">
                <a:extLst>
                  <a:ext uri="{FF2B5EF4-FFF2-40B4-BE49-F238E27FC236}">
                    <a16:creationId xmlns:a16="http://schemas.microsoft.com/office/drawing/2014/main" id="{A237FA81-D4B7-347E-AA47-57D09054CC1B}"/>
                  </a:ext>
                </a:extLst>
              </p:cNvPr>
              <p:cNvGraphicFramePr>
                <a:graphicFrameLocks noGrp="1"/>
              </p:cNvGraphicFramePr>
              <p:nvPr>
                <p:extLst>
                  <p:ext uri="{D42A27DB-BD31-4B8C-83A1-F6EECF244321}">
                    <p14:modId xmlns:p14="http://schemas.microsoft.com/office/powerpoint/2010/main" val="1305021898"/>
                  </p:ext>
                </p:extLst>
              </p:nvPr>
            </p:nvGraphicFramePr>
            <p:xfrm>
              <a:off x="169818" y="2366565"/>
              <a:ext cx="8709115" cy="3313910"/>
            </p:xfrm>
            <a:graphic>
              <a:graphicData uri="http://schemas.openxmlformats.org/drawingml/2006/table">
                <a:tbl>
                  <a:tblPr firstRow="1" lastCol="1" bandRow="1">
                    <a:tableStyleId>{F5AB1C69-6EDB-4FF4-983F-18BD219EF322}</a:tableStyleId>
                  </a:tblPr>
                  <a:tblGrid>
                    <a:gridCol w="927462">
                      <a:extLst>
                        <a:ext uri="{9D8B030D-6E8A-4147-A177-3AD203B41FA5}">
                          <a16:colId xmlns:a16="http://schemas.microsoft.com/office/drawing/2014/main" val="1823740262"/>
                        </a:ext>
                      </a:extLst>
                    </a:gridCol>
                    <a:gridCol w="484595">
                      <a:extLst>
                        <a:ext uri="{9D8B030D-6E8A-4147-A177-3AD203B41FA5}">
                          <a16:colId xmlns:a16="http://schemas.microsoft.com/office/drawing/2014/main" val="2754417444"/>
                        </a:ext>
                      </a:extLst>
                    </a:gridCol>
                    <a:gridCol w="484595">
                      <a:extLst>
                        <a:ext uri="{9D8B030D-6E8A-4147-A177-3AD203B41FA5}">
                          <a16:colId xmlns:a16="http://schemas.microsoft.com/office/drawing/2014/main" val="377809958"/>
                        </a:ext>
                      </a:extLst>
                    </a:gridCol>
                    <a:gridCol w="484595">
                      <a:extLst>
                        <a:ext uri="{9D8B030D-6E8A-4147-A177-3AD203B41FA5}">
                          <a16:colId xmlns:a16="http://schemas.microsoft.com/office/drawing/2014/main" val="723036775"/>
                        </a:ext>
                      </a:extLst>
                    </a:gridCol>
                    <a:gridCol w="484595">
                      <a:extLst>
                        <a:ext uri="{9D8B030D-6E8A-4147-A177-3AD203B41FA5}">
                          <a16:colId xmlns:a16="http://schemas.microsoft.com/office/drawing/2014/main" val="4009268596"/>
                        </a:ext>
                      </a:extLst>
                    </a:gridCol>
                    <a:gridCol w="484595">
                      <a:extLst>
                        <a:ext uri="{9D8B030D-6E8A-4147-A177-3AD203B41FA5}">
                          <a16:colId xmlns:a16="http://schemas.microsoft.com/office/drawing/2014/main" val="714621560"/>
                        </a:ext>
                      </a:extLst>
                    </a:gridCol>
                    <a:gridCol w="484595">
                      <a:extLst>
                        <a:ext uri="{9D8B030D-6E8A-4147-A177-3AD203B41FA5}">
                          <a16:colId xmlns:a16="http://schemas.microsoft.com/office/drawing/2014/main" val="2372335125"/>
                        </a:ext>
                      </a:extLst>
                    </a:gridCol>
                    <a:gridCol w="484595">
                      <a:extLst>
                        <a:ext uri="{9D8B030D-6E8A-4147-A177-3AD203B41FA5}">
                          <a16:colId xmlns:a16="http://schemas.microsoft.com/office/drawing/2014/main" val="465040670"/>
                        </a:ext>
                      </a:extLst>
                    </a:gridCol>
                    <a:gridCol w="484595">
                      <a:extLst>
                        <a:ext uri="{9D8B030D-6E8A-4147-A177-3AD203B41FA5}">
                          <a16:colId xmlns:a16="http://schemas.microsoft.com/office/drawing/2014/main" val="3045656033"/>
                        </a:ext>
                      </a:extLst>
                    </a:gridCol>
                    <a:gridCol w="484595">
                      <a:extLst>
                        <a:ext uri="{9D8B030D-6E8A-4147-A177-3AD203B41FA5}">
                          <a16:colId xmlns:a16="http://schemas.microsoft.com/office/drawing/2014/main" val="835348560"/>
                        </a:ext>
                      </a:extLst>
                    </a:gridCol>
                    <a:gridCol w="484595">
                      <a:extLst>
                        <a:ext uri="{9D8B030D-6E8A-4147-A177-3AD203B41FA5}">
                          <a16:colId xmlns:a16="http://schemas.microsoft.com/office/drawing/2014/main" val="70130189"/>
                        </a:ext>
                      </a:extLst>
                    </a:gridCol>
                    <a:gridCol w="484595">
                      <a:extLst>
                        <a:ext uri="{9D8B030D-6E8A-4147-A177-3AD203B41FA5}">
                          <a16:colId xmlns:a16="http://schemas.microsoft.com/office/drawing/2014/main" val="3834886201"/>
                        </a:ext>
                      </a:extLst>
                    </a:gridCol>
                    <a:gridCol w="484595">
                      <a:extLst>
                        <a:ext uri="{9D8B030D-6E8A-4147-A177-3AD203B41FA5}">
                          <a16:colId xmlns:a16="http://schemas.microsoft.com/office/drawing/2014/main" val="2818112623"/>
                        </a:ext>
                      </a:extLst>
                    </a:gridCol>
                    <a:gridCol w="484595">
                      <a:extLst>
                        <a:ext uri="{9D8B030D-6E8A-4147-A177-3AD203B41FA5}">
                          <a16:colId xmlns:a16="http://schemas.microsoft.com/office/drawing/2014/main" val="2805300674"/>
                        </a:ext>
                      </a:extLst>
                    </a:gridCol>
                    <a:gridCol w="484595">
                      <a:extLst>
                        <a:ext uri="{9D8B030D-6E8A-4147-A177-3AD203B41FA5}">
                          <a16:colId xmlns:a16="http://schemas.microsoft.com/office/drawing/2014/main" val="1629092553"/>
                        </a:ext>
                      </a:extLst>
                    </a:gridCol>
                    <a:gridCol w="484595">
                      <a:extLst>
                        <a:ext uri="{9D8B030D-6E8A-4147-A177-3AD203B41FA5}">
                          <a16:colId xmlns:a16="http://schemas.microsoft.com/office/drawing/2014/main" val="104330457"/>
                        </a:ext>
                      </a:extLst>
                    </a:gridCol>
                    <a:gridCol w="512728">
                      <a:extLst>
                        <a:ext uri="{9D8B030D-6E8A-4147-A177-3AD203B41FA5}">
                          <a16:colId xmlns:a16="http://schemas.microsoft.com/office/drawing/2014/main" val="2482321475"/>
                        </a:ext>
                      </a:extLst>
                    </a:gridCol>
                  </a:tblGrid>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gridSpan="15">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AP</a:t>
                          </a: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mAP</a:t>
                          </a:r>
                        </a:p>
                        <a:p>
                          <a:pPr indent="0" algn="ctr"/>
                          <a:r>
                            <a:rPr lang="en-TW" sz="1400" kern="100" dirty="0">
                              <a:effectLst/>
                              <a:latin typeface="+mn-lt"/>
                              <a:ea typeface="BiauKaiTC Regular" panose="03000500000000000000" pitchFamily="66" charset="-120"/>
                              <a:cs typeface="Times New Roman" panose="02020603050405020304" pitchFamily="18" charset="0"/>
                            </a:rPr>
                            <a:t>(0.5)</a:t>
                          </a:r>
                        </a:p>
                      </a:txBody>
                      <a:tcPr marL="36195" marR="36195" marT="0" marB="0" anchor="ctr"/>
                    </a:tc>
                    <a:extLst>
                      <a:ext uri="{0D108BD9-81ED-4DB2-BD59-A6C34878D82A}">
                        <a16:rowId xmlns:a16="http://schemas.microsoft.com/office/drawing/2014/main" val="3902747162"/>
                      </a:ext>
                    </a:extLst>
                  </a:tr>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PL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BD</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BR</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GTF</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LV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SH</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TC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BC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ST</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SBF</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RA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SP</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ALL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extLst>
                      <a:ext uri="{0D108BD9-81ED-4DB2-BD59-A6C34878D82A}">
                        <a16:rowId xmlns:a16="http://schemas.microsoft.com/office/drawing/2014/main" val="2438825006"/>
                      </a:ext>
                    </a:extLst>
                  </a:tr>
                  <a:tr h="662782">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Baseline</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87.8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68.8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64.1</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55.4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74.5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56.4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65.8</a:t>
                          </a:r>
                        </a:p>
                      </a:txBody>
                      <a:tcPr marL="36195" marR="36195" marT="0" marB="0" anchor="ctr"/>
                    </a:tc>
                    <a:extLst>
                      <a:ext uri="{0D108BD9-81ED-4DB2-BD59-A6C34878D82A}">
                        <a16:rowId xmlns:a16="http://schemas.microsoft.com/office/drawing/2014/main" val="2893053422"/>
                      </a:ext>
                    </a:extLst>
                  </a:tr>
                  <a:tr h="662782">
                    <a:tc>
                      <a:txBody>
                        <a:bodyPr/>
                        <a:lstStyle/>
                        <a:p>
                          <a:endParaRPr lang="en-TW"/>
                        </a:p>
                      </a:txBody>
                      <a:tcPr marL="36195" marR="36195" marT="0" marB="0" anchor="ctr">
                        <a:blipFill>
                          <a:blip r:embed="rId3"/>
                          <a:stretch>
                            <a:fillRect l="-1370" t="-298113" r="-843836" b="-100000"/>
                          </a:stretch>
                        </a:blipFill>
                      </a:tcP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89.9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39.6</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79.8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86.8</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92.2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62.7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50.7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67.2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23.4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64.4</a:t>
                          </a:r>
                        </a:p>
                      </a:txBody>
                      <a:tcPr marL="36195" marR="36195" marT="0" marB="0" anchor="ctr"/>
                    </a:tc>
                    <a:extLst>
                      <a:ext uri="{0D108BD9-81ED-4DB2-BD59-A6C34878D82A}">
                        <a16:rowId xmlns:a16="http://schemas.microsoft.com/office/drawing/2014/main" val="2368212136"/>
                      </a:ext>
                    </a:extLst>
                  </a:tr>
                  <a:tr h="662782">
                    <a:tc>
                      <a:txBody>
                        <a:bodyPr/>
                        <a:lstStyle/>
                        <a:p>
                          <a:endParaRPr lang="en-TW"/>
                        </a:p>
                      </a:txBody>
                      <a:tcPr marL="36195" marR="36195" marT="0" marB="0" anchor="ctr">
                        <a:blipFill>
                          <a:blip r:embed="rId3"/>
                          <a:stretch>
                            <a:fillRect l="-1370" t="-405769" r="-843836" b="-1923"/>
                          </a:stretch>
                        </a:blipFill>
                      </a:tcP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74.4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61.5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79</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86.9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76.3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57.4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69.4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37.6</a:t>
                          </a:r>
                        </a:p>
                      </a:txBody>
                      <a:tcPr marL="36195" marR="36195" marT="0" marB="0" anchor="ctr"/>
                    </a:tc>
                    <a:tc>
                      <a:txBody>
                        <a:bodyPr/>
                        <a:lstStyle/>
                        <a:p>
                          <a:pPr indent="0" algn="ctr"/>
                          <a:r>
                            <a:rPr lang="en-TW" sz="1400" b="0" kern="100" dirty="0">
                              <a:solidFill>
                                <a:srgbClr val="FF0000"/>
                              </a:solidFill>
                              <a:effectLst/>
                              <a:latin typeface="+mn-lt"/>
                              <a:ea typeface="BiauKaiTC Regular" panose="03000500000000000000" pitchFamily="66" charset="-120"/>
                              <a:cs typeface="Times New Roman" panose="02020603050405020304" pitchFamily="18" charset="0"/>
                            </a:rPr>
                            <a:t>67.4</a:t>
                          </a:r>
                        </a:p>
                      </a:txBody>
                      <a:tcPr marL="36195" marR="36195" marT="0" marB="0" anchor="ctr"/>
                    </a:tc>
                    <a:extLst>
                      <a:ext uri="{0D108BD9-81ED-4DB2-BD59-A6C34878D82A}">
                        <a16:rowId xmlns:a16="http://schemas.microsoft.com/office/drawing/2014/main" val="3103361087"/>
                      </a:ext>
                    </a:extLst>
                  </a:tr>
                </a:tbl>
              </a:graphicData>
            </a:graphic>
          </p:graphicFrame>
        </mc:Fallback>
      </mc:AlternateContent>
    </p:spTree>
    <p:extLst>
      <p:ext uri="{BB962C8B-B14F-4D97-AF65-F5344CB8AC3E}">
        <p14:creationId xmlns:p14="http://schemas.microsoft.com/office/powerpoint/2010/main" val="3161530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49</a:t>
            </a:fld>
            <a:endParaRPr lang="zh-TW" altLang="en-US" dirty="0"/>
          </a:p>
        </p:txBody>
      </p:sp>
      <p:pic>
        <p:nvPicPr>
          <p:cNvPr id="6" name="Picture 5">
            <a:extLst>
              <a:ext uri="{FF2B5EF4-FFF2-40B4-BE49-F238E27FC236}">
                <a16:creationId xmlns:a16="http://schemas.microsoft.com/office/drawing/2014/main" id="{24291862-C868-252F-74A5-E12C99CE0B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945" y="2066290"/>
            <a:ext cx="0" cy="0"/>
          </a:xfrm>
          <a:prstGeom prst="rect">
            <a:avLst/>
          </a:prstGeom>
          <a:noFill/>
          <a:ln>
            <a:noFill/>
          </a:ln>
        </p:spPr>
      </p:pic>
      <p:pic>
        <p:nvPicPr>
          <p:cNvPr id="7" name="Picture 6">
            <a:extLst>
              <a:ext uri="{FF2B5EF4-FFF2-40B4-BE49-F238E27FC236}">
                <a16:creationId xmlns:a16="http://schemas.microsoft.com/office/drawing/2014/main" id="{CC792DD5-AC7D-45FF-4DC5-E50F806CA3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5" y="2066290"/>
            <a:ext cx="0" cy="0"/>
          </a:xfrm>
          <a:prstGeom prst="rect">
            <a:avLst/>
          </a:prstGeom>
          <a:noFill/>
          <a:ln>
            <a:noFill/>
          </a:ln>
        </p:spPr>
      </p:pic>
      <p:pic>
        <p:nvPicPr>
          <p:cNvPr id="8" name="Picture 7">
            <a:extLst>
              <a:ext uri="{FF2B5EF4-FFF2-40B4-BE49-F238E27FC236}">
                <a16:creationId xmlns:a16="http://schemas.microsoft.com/office/drawing/2014/main" id="{1C7D7043-31BA-962B-5B49-74DCC58B53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945" y="2066290"/>
            <a:ext cx="0" cy="0"/>
          </a:xfrm>
          <a:prstGeom prst="rect">
            <a:avLst/>
          </a:prstGeom>
          <a:noFill/>
          <a:ln>
            <a:noFill/>
          </a:ln>
        </p:spPr>
      </p:pic>
      <p:pic>
        <p:nvPicPr>
          <p:cNvPr id="9" name="Picture 8">
            <a:extLst>
              <a:ext uri="{FF2B5EF4-FFF2-40B4-BE49-F238E27FC236}">
                <a16:creationId xmlns:a16="http://schemas.microsoft.com/office/drawing/2014/main" id="{C47750C9-C17D-1380-F2A4-F32AAD3054F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5" y="2066290"/>
            <a:ext cx="0" cy="0"/>
          </a:xfrm>
          <a:prstGeom prst="rect">
            <a:avLst/>
          </a:prstGeom>
          <a:noFill/>
          <a:ln>
            <a:noFill/>
          </a:ln>
        </p:spPr>
      </p:pic>
      <p:pic>
        <p:nvPicPr>
          <p:cNvPr id="10" name="Picture 9">
            <a:extLst>
              <a:ext uri="{FF2B5EF4-FFF2-40B4-BE49-F238E27FC236}">
                <a16:creationId xmlns:a16="http://schemas.microsoft.com/office/drawing/2014/main" id="{9F58FEDC-32E4-1C7F-FDC8-A5875AAD4F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96" y="2066290"/>
            <a:ext cx="3956400" cy="3956400"/>
          </a:xfrm>
          <a:prstGeom prst="rect">
            <a:avLst/>
          </a:prstGeom>
          <a:noFill/>
          <a:ln>
            <a:noFill/>
          </a:ln>
        </p:spPr>
      </p:pic>
      <p:pic>
        <p:nvPicPr>
          <p:cNvPr id="11" name="Picture 10">
            <a:extLst>
              <a:ext uri="{FF2B5EF4-FFF2-40B4-BE49-F238E27FC236}">
                <a16:creationId xmlns:a16="http://schemas.microsoft.com/office/drawing/2014/main" id="{6E68CAA7-3987-C3EE-3D18-8673C38CD34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6" y="2066290"/>
            <a:ext cx="3956400" cy="3956400"/>
          </a:xfrm>
          <a:prstGeom prst="rect">
            <a:avLst/>
          </a:prstGeom>
          <a:noFill/>
          <a:ln>
            <a:noFill/>
          </a:ln>
        </p:spPr>
      </p:pic>
    </p:spTree>
    <p:extLst>
      <p:ext uri="{BB962C8B-B14F-4D97-AF65-F5344CB8AC3E}">
        <p14:creationId xmlns:p14="http://schemas.microsoft.com/office/powerpoint/2010/main" val="279153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690689"/>
            <a:ext cx="7886700" cy="4665662"/>
          </a:xfrm>
        </p:spPr>
        <p:txBody>
          <a:bodyPr>
            <a:normAutofit/>
          </a:bodyPr>
          <a:lstStyle/>
          <a:p>
            <a:r>
              <a:rPr lang="en-US" altLang="zh-TW" dirty="0"/>
              <a:t>Introduction</a:t>
            </a:r>
          </a:p>
          <a:p>
            <a:r>
              <a:rPr lang="en-US" altLang="zh-TW" dirty="0"/>
              <a:t>Literature Review</a:t>
            </a:r>
          </a:p>
          <a:p>
            <a:pPr lvl="1"/>
            <a:r>
              <a:rPr lang="en-US" altLang="zh-TW" sz="2400" dirty="0">
                <a:solidFill>
                  <a:srgbClr val="FF0000"/>
                </a:solidFill>
              </a:rPr>
              <a:t>Object Detection</a:t>
            </a:r>
          </a:p>
          <a:p>
            <a:pPr lvl="1"/>
            <a:r>
              <a:rPr lang="en-US" altLang="zh-TW" sz="2400" dirty="0"/>
              <a:t>Oriented Object Detection</a:t>
            </a:r>
          </a:p>
          <a:p>
            <a:r>
              <a:rPr lang="en-US" altLang="zh-TW" dirty="0"/>
              <a:t>Methodology </a:t>
            </a:r>
          </a:p>
          <a:p>
            <a:r>
              <a:rPr lang="en-US" altLang="zh-TW" dirty="0"/>
              <a:t>Experiments</a:t>
            </a: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a:t>
            </a:fld>
            <a:endParaRPr lang="zh-TW" altLang="en-US"/>
          </a:p>
        </p:txBody>
      </p:sp>
    </p:spTree>
    <p:extLst>
      <p:ext uri="{BB962C8B-B14F-4D97-AF65-F5344CB8AC3E}">
        <p14:creationId xmlns:p14="http://schemas.microsoft.com/office/powerpoint/2010/main" val="183105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50</a:t>
            </a:fld>
            <a:endParaRPr lang="zh-TW" altLang="en-US" dirty="0"/>
          </a:p>
        </p:txBody>
      </p:sp>
      <p:pic>
        <p:nvPicPr>
          <p:cNvPr id="5" name="Picture 4">
            <a:extLst>
              <a:ext uri="{FF2B5EF4-FFF2-40B4-BE49-F238E27FC236}">
                <a16:creationId xmlns:a16="http://schemas.microsoft.com/office/drawing/2014/main" id="{2D1D2158-2CE2-F8F9-FB08-576BAF07BC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00" y="2066925"/>
            <a:ext cx="3956400" cy="3956400"/>
          </a:xfrm>
          <a:prstGeom prst="rect">
            <a:avLst/>
          </a:prstGeom>
          <a:noFill/>
          <a:ln>
            <a:noFill/>
          </a:ln>
        </p:spPr>
      </p:pic>
      <p:pic>
        <p:nvPicPr>
          <p:cNvPr id="6" name="Picture 5">
            <a:extLst>
              <a:ext uri="{FF2B5EF4-FFF2-40B4-BE49-F238E27FC236}">
                <a16:creationId xmlns:a16="http://schemas.microsoft.com/office/drawing/2014/main" id="{691ED4E4-A9DD-A4FD-8A23-277BE80DC4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2" y="2066925"/>
            <a:ext cx="3956400" cy="3956400"/>
          </a:xfrm>
          <a:prstGeom prst="rect">
            <a:avLst/>
          </a:prstGeom>
          <a:noFill/>
          <a:ln>
            <a:noFill/>
          </a:ln>
        </p:spPr>
      </p:pic>
    </p:spTree>
    <p:extLst>
      <p:ext uri="{BB962C8B-B14F-4D97-AF65-F5344CB8AC3E}">
        <p14:creationId xmlns:p14="http://schemas.microsoft.com/office/powerpoint/2010/main" val="239686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51</a:t>
            </a:fld>
            <a:endParaRPr lang="zh-TW" altLang="en-US" dirty="0"/>
          </a:p>
        </p:txBody>
      </p:sp>
      <p:pic>
        <p:nvPicPr>
          <p:cNvPr id="7" name="Picture 6">
            <a:extLst>
              <a:ext uri="{FF2B5EF4-FFF2-40B4-BE49-F238E27FC236}">
                <a16:creationId xmlns:a16="http://schemas.microsoft.com/office/drawing/2014/main" id="{36E57E17-1D9C-5046-A214-77E35FCB9D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95" y="2066925"/>
            <a:ext cx="3956400" cy="3956400"/>
          </a:xfrm>
          <a:prstGeom prst="rect">
            <a:avLst/>
          </a:prstGeom>
          <a:noFill/>
          <a:ln>
            <a:noFill/>
          </a:ln>
        </p:spPr>
      </p:pic>
      <p:pic>
        <p:nvPicPr>
          <p:cNvPr id="8" name="Picture 7">
            <a:extLst>
              <a:ext uri="{FF2B5EF4-FFF2-40B4-BE49-F238E27FC236}">
                <a16:creationId xmlns:a16="http://schemas.microsoft.com/office/drawing/2014/main" id="{800E5989-2F0F-F6B5-C969-52D9816BED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5" y="2066925"/>
            <a:ext cx="3956400" cy="3956400"/>
          </a:xfrm>
          <a:prstGeom prst="rect">
            <a:avLst/>
          </a:prstGeom>
          <a:noFill/>
          <a:ln>
            <a:noFill/>
          </a:ln>
        </p:spPr>
      </p:pic>
    </p:spTree>
    <p:extLst>
      <p:ext uri="{BB962C8B-B14F-4D97-AF65-F5344CB8AC3E}">
        <p14:creationId xmlns:p14="http://schemas.microsoft.com/office/powerpoint/2010/main" val="3753313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52</a:t>
            </a:fld>
            <a:endParaRPr lang="zh-TW" altLang="en-US" dirty="0"/>
          </a:p>
        </p:txBody>
      </p:sp>
      <p:pic>
        <p:nvPicPr>
          <p:cNvPr id="3" name="Picture 2">
            <a:extLst>
              <a:ext uri="{FF2B5EF4-FFF2-40B4-BE49-F238E27FC236}">
                <a16:creationId xmlns:a16="http://schemas.microsoft.com/office/drawing/2014/main" id="{E6A91E41-81EB-FFD7-B0F2-51A5CA5084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48" y="2066925"/>
            <a:ext cx="3956400" cy="3956400"/>
          </a:xfrm>
          <a:prstGeom prst="rect">
            <a:avLst/>
          </a:prstGeom>
          <a:noFill/>
          <a:ln>
            <a:noFill/>
          </a:ln>
        </p:spPr>
      </p:pic>
      <p:pic>
        <p:nvPicPr>
          <p:cNvPr id="5" name="Picture 4">
            <a:extLst>
              <a:ext uri="{FF2B5EF4-FFF2-40B4-BE49-F238E27FC236}">
                <a16:creationId xmlns:a16="http://schemas.microsoft.com/office/drawing/2014/main" id="{C8318E2A-2D98-2C53-D410-D45B05C553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652" y="2066925"/>
            <a:ext cx="3956400" cy="3956400"/>
          </a:xfrm>
          <a:prstGeom prst="rect">
            <a:avLst/>
          </a:prstGeom>
          <a:noFill/>
          <a:ln>
            <a:noFill/>
          </a:ln>
        </p:spPr>
      </p:pic>
    </p:spTree>
    <p:extLst>
      <p:ext uri="{BB962C8B-B14F-4D97-AF65-F5344CB8AC3E}">
        <p14:creationId xmlns:p14="http://schemas.microsoft.com/office/powerpoint/2010/main" val="3692603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53</a:t>
            </a:fld>
            <a:endParaRPr lang="zh-TW" altLang="en-US" dirty="0"/>
          </a:p>
        </p:txBody>
      </p:sp>
      <p:pic>
        <p:nvPicPr>
          <p:cNvPr id="3" name="Picture 2">
            <a:extLst>
              <a:ext uri="{FF2B5EF4-FFF2-40B4-BE49-F238E27FC236}">
                <a16:creationId xmlns:a16="http://schemas.microsoft.com/office/drawing/2014/main" id="{3876F5DD-2DCA-FA02-7C02-49CBA4A252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48" y="2066925"/>
            <a:ext cx="3956400" cy="3956400"/>
          </a:xfrm>
          <a:prstGeom prst="rect">
            <a:avLst/>
          </a:prstGeom>
          <a:noFill/>
          <a:ln>
            <a:noFill/>
          </a:ln>
        </p:spPr>
      </p:pic>
      <p:pic>
        <p:nvPicPr>
          <p:cNvPr id="5" name="Picture 4">
            <a:extLst>
              <a:ext uri="{FF2B5EF4-FFF2-40B4-BE49-F238E27FC236}">
                <a16:creationId xmlns:a16="http://schemas.microsoft.com/office/drawing/2014/main" id="{EBB5C1E6-CD62-C0D3-2E9F-9998873544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652" y="2066925"/>
            <a:ext cx="3956400" cy="3956400"/>
          </a:xfrm>
          <a:prstGeom prst="rect">
            <a:avLst/>
          </a:prstGeom>
          <a:noFill/>
          <a:ln>
            <a:noFill/>
          </a:ln>
        </p:spPr>
      </p:pic>
    </p:spTree>
    <p:extLst>
      <p:ext uri="{BB962C8B-B14F-4D97-AF65-F5344CB8AC3E}">
        <p14:creationId xmlns:p14="http://schemas.microsoft.com/office/powerpoint/2010/main" val="2421411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Bad results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54</a:t>
            </a:fld>
            <a:endParaRPr lang="zh-TW" altLang="en-US" dirty="0"/>
          </a:p>
        </p:txBody>
      </p:sp>
      <p:pic>
        <p:nvPicPr>
          <p:cNvPr id="6" name="Picture 5">
            <a:extLst>
              <a:ext uri="{FF2B5EF4-FFF2-40B4-BE49-F238E27FC236}">
                <a16:creationId xmlns:a16="http://schemas.microsoft.com/office/drawing/2014/main" id="{10E0A588-66C9-2CC1-AA82-5E6B0FAEA4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110" y="2027236"/>
            <a:ext cx="3955509" cy="3956400"/>
          </a:xfrm>
          <a:prstGeom prst="rect">
            <a:avLst/>
          </a:prstGeom>
          <a:noFill/>
          <a:ln>
            <a:noFill/>
          </a:ln>
        </p:spPr>
      </p:pic>
      <p:pic>
        <p:nvPicPr>
          <p:cNvPr id="7" name="Picture 6">
            <a:extLst>
              <a:ext uri="{FF2B5EF4-FFF2-40B4-BE49-F238E27FC236}">
                <a16:creationId xmlns:a16="http://schemas.microsoft.com/office/drawing/2014/main" id="{EE830D9A-1838-1578-8959-676E66F900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1382" y="2027236"/>
            <a:ext cx="3955506" cy="3956400"/>
          </a:xfrm>
          <a:prstGeom prst="rect">
            <a:avLst/>
          </a:prstGeom>
          <a:noFill/>
          <a:ln>
            <a:noFill/>
          </a:ln>
        </p:spPr>
      </p:pic>
    </p:spTree>
    <p:extLst>
      <p:ext uri="{BB962C8B-B14F-4D97-AF65-F5344CB8AC3E}">
        <p14:creationId xmlns:p14="http://schemas.microsoft.com/office/powerpoint/2010/main" val="893077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3: </a:t>
            </a:r>
            <a:r>
              <a:rPr lang="en-US" altLang="zh-TW" dirty="0" err="1"/>
              <a:t>IoU</a:t>
            </a:r>
            <a:r>
              <a:rPr lang="en-US" altLang="zh-TW" dirty="0"/>
              <a:t> Methods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55</a:t>
            </a:fld>
            <a:endParaRPr lang="zh-TW" altLang="en-US" dirty="0"/>
          </a:p>
        </p:txBody>
      </p:sp>
      <p:graphicFrame>
        <p:nvGraphicFramePr>
          <p:cNvPr id="6" name="Table 5">
            <a:extLst>
              <a:ext uri="{FF2B5EF4-FFF2-40B4-BE49-F238E27FC236}">
                <a16:creationId xmlns:a16="http://schemas.microsoft.com/office/drawing/2014/main" id="{CB1E5EB8-66AE-B0F5-5D85-16B8A3D0FA28}"/>
              </a:ext>
            </a:extLst>
          </p:cNvPr>
          <p:cNvGraphicFramePr>
            <a:graphicFrameLocks noGrp="1"/>
          </p:cNvGraphicFramePr>
          <p:nvPr>
            <p:extLst>
              <p:ext uri="{D42A27DB-BD31-4B8C-83A1-F6EECF244321}">
                <p14:modId xmlns:p14="http://schemas.microsoft.com/office/powerpoint/2010/main" val="2751272563"/>
              </p:ext>
            </p:extLst>
          </p:nvPr>
        </p:nvGraphicFramePr>
        <p:xfrm>
          <a:off x="628651" y="2427289"/>
          <a:ext cx="7886700" cy="2585243"/>
        </p:xfrm>
        <a:graphic>
          <a:graphicData uri="http://schemas.openxmlformats.org/drawingml/2006/table">
            <a:tbl>
              <a:tblPr firstRow="1" firstCol="1" bandRow="1">
                <a:tableStyleId>{F5AB1C69-6EDB-4FF4-983F-18BD219EF322}</a:tableStyleId>
              </a:tblPr>
              <a:tblGrid>
                <a:gridCol w="1743488">
                  <a:extLst>
                    <a:ext uri="{9D8B030D-6E8A-4147-A177-3AD203B41FA5}">
                      <a16:colId xmlns:a16="http://schemas.microsoft.com/office/drawing/2014/main" val="1438741369"/>
                    </a:ext>
                  </a:extLst>
                </a:gridCol>
                <a:gridCol w="1535803">
                  <a:extLst>
                    <a:ext uri="{9D8B030D-6E8A-4147-A177-3AD203B41FA5}">
                      <a16:colId xmlns:a16="http://schemas.microsoft.com/office/drawing/2014/main" val="2210670582"/>
                    </a:ext>
                  </a:extLst>
                </a:gridCol>
                <a:gridCol w="1535803">
                  <a:extLst>
                    <a:ext uri="{9D8B030D-6E8A-4147-A177-3AD203B41FA5}">
                      <a16:colId xmlns:a16="http://schemas.microsoft.com/office/drawing/2014/main" val="1671130989"/>
                    </a:ext>
                  </a:extLst>
                </a:gridCol>
                <a:gridCol w="1535803">
                  <a:extLst>
                    <a:ext uri="{9D8B030D-6E8A-4147-A177-3AD203B41FA5}">
                      <a16:colId xmlns:a16="http://schemas.microsoft.com/office/drawing/2014/main" val="1151038130"/>
                    </a:ext>
                  </a:extLst>
                </a:gridCol>
                <a:gridCol w="1535803">
                  <a:extLst>
                    <a:ext uri="{9D8B030D-6E8A-4147-A177-3AD203B41FA5}">
                      <a16:colId xmlns:a16="http://schemas.microsoft.com/office/drawing/2014/main" val="549101866"/>
                    </a:ext>
                  </a:extLst>
                </a:gridCol>
              </a:tblGrid>
              <a:tr h="878525">
                <a:tc>
                  <a:txBody>
                    <a:bodyPr/>
                    <a:lstStyle/>
                    <a:p>
                      <a:pPr algn="ctr"/>
                      <a:r>
                        <a:rPr lang="en-US" sz="1400" kern="100">
                          <a:effectLst/>
                        </a:rPr>
                        <a:t>IoU Method</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mAP@0.5</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mAP@0.5:0.95</a:t>
                      </a:r>
                      <a:endParaRPr lang="en-TW" sz="2000" dirty="0"/>
                    </a:p>
                  </a:txBody>
                  <a:tcPr marL="68580" marR="68580" marT="0" marB="0" anchor="ctr"/>
                </a:tc>
                <a:tc>
                  <a:txBody>
                    <a:bodyPr/>
                    <a:lstStyle/>
                    <a:p>
                      <a:pPr algn="ctr"/>
                      <a:r>
                        <a:rPr lang="en-US" sz="1400" kern="100" dirty="0">
                          <a:effectLst/>
                        </a:rPr>
                        <a:t>Precision</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Recall</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22296203"/>
                  </a:ext>
                </a:extLst>
              </a:tr>
              <a:tr h="628389">
                <a:tc>
                  <a:txBody>
                    <a:bodyPr/>
                    <a:lstStyle/>
                    <a:p>
                      <a:pPr algn="ctr"/>
                      <a:r>
                        <a:rPr lang="en-US" sz="1400" kern="100">
                          <a:effectLst/>
                        </a:rPr>
                        <a:t>CIoU</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67.41</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41.19</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74.47</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67.16</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995633146"/>
                  </a:ext>
                </a:extLst>
              </a:tr>
              <a:tr h="439263">
                <a:tc>
                  <a:txBody>
                    <a:bodyPr/>
                    <a:lstStyle/>
                    <a:p>
                      <a:pPr algn="ctr"/>
                      <a:r>
                        <a:rPr lang="en-US" sz="1400" kern="100">
                          <a:effectLst/>
                        </a:rPr>
                        <a:t>GIoU</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66.63</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41</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76.53</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64.57</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20006970"/>
                  </a:ext>
                </a:extLst>
              </a:tr>
              <a:tr h="639066">
                <a:tc>
                  <a:txBody>
                    <a:bodyPr/>
                    <a:lstStyle/>
                    <a:p>
                      <a:pPr algn="ctr"/>
                      <a:r>
                        <a:rPr lang="en-US" sz="1400" kern="100">
                          <a:effectLst/>
                        </a:rPr>
                        <a:t>DIoU</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67.9</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41.62</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76.58</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65.97</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63636332"/>
                  </a:ext>
                </a:extLst>
              </a:tr>
            </a:tbl>
          </a:graphicData>
        </a:graphic>
      </p:graphicFrame>
    </p:spTree>
    <p:extLst>
      <p:ext uri="{BB962C8B-B14F-4D97-AF65-F5344CB8AC3E}">
        <p14:creationId xmlns:p14="http://schemas.microsoft.com/office/powerpoint/2010/main" val="4046294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F0CF098-3867-4A1D-BB8F-20875B9DB394}"/>
              </a:ext>
            </a:extLst>
          </p:cNvPr>
          <p:cNvSpPr>
            <a:spLocks noGrp="1"/>
          </p:cNvSpPr>
          <p:nvPr>
            <p:ph idx="1"/>
          </p:nvPr>
        </p:nvSpPr>
        <p:spPr/>
        <p:txBody>
          <a:bodyPr>
            <a:normAutofit/>
          </a:bodyPr>
          <a:lstStyle/>
          <a:p>
            <a:r>
              <a:rPr lang="en-US" altLang="zh-TW" dirty="0"/>
              <a:t>Propose a easier approach to handle Oriented Object Detection.</a:t>
            </a:r>
          </a:p>
          <a:p>
            <a:r>
              <a:rPr lang="en-US" altLang="zh-TW" dirty="0"/>
              <a:t>Experiment results show our method can handle common Oriented Object Detection problems properly.</a:t>
            </a:r>
          </a:p>
        </p:txBody>
      </p:sp>
      <p:sp>
        <p:nvSpPr>
          <p:cNvPr id="2" name="標題 1">
            <a:extLst>
              <a:ext uri="{FF2B5EF4-FFF2-40B4-BE49-F238E27FC236}">
                <a16:creationId xmlns:a16="http://schemas.microsoft.com/office/drawing/2014/main" id="{F6B39086-BEB6-44F9-BA0B-3DCF1AD05EDF}"/>
              </a:ext>
            </a:extLst>
          </p:cNvPr>
          <p:cNvSpPr>
            <a:spLocks noGrp="1"/>
          </p:cNvSpPr>
          <p:nvPr>
            <p:ph type="title"/>
          </p:nvPr>
        </p:nvSpPr>
        <p:spPr/>
        <p:txBody>
          <a:bodyPr/>
          <a:lstStyle/>
          <a:p>
            <a:r>
              <a:rPr lang="en-US" altLang="zh-TW" dirty="0"/>
              <a:t>Conclusion</a:t>
            </a:r>
            <a:endParaRPr lang="zh-TW" altLang="en-US" dirty="0"/>
          </a:p>
        </p:txBody>
      </p:sp>
      <p:sp>
        <p:nvSpPr>
          <p:cNvPr id="5" name="投影片編號版面配置區 4">
            <a:extLst>
              <a:ext uri="{FF2B5EF4-FFF2-40B4-BE49-F238E27FC236}">
                <a16:creationId xmlns:a16="http://schemas.microsoft.com/office/drawing/2014/main" id="{2AF99518-B81A-DCFE-83FE-FC82CB7FCE71}"/>
              </a:ext>
            </a:extLst>
          </p:cNvPr>
          <p:cNvSpPr>
            <a:spLocks noGrp="1"/>
          </p:cNvSpPr>
          <p:nvPr>
            <p:ph type="sldNum" sz="quarter" idx="12"/>
          </p:nvPr>
        </p:nvSpPr>
        <p:spPr/>
        <p:txBody>
          <a:bodyPr/>
          <a:lstStyle/>
          <a:p>
            <a:fld id="{90DEBA10-A8DF-4FD4-A4BF-31A9D19F603F}" type="slidenum">
              <a:rPr lang="zh-TW" altLang="en-US" smtClean="0"/>
              <a:t>56</a:t>
            </a:fld>
            <a:endParaRPr lang="zh-TW" altLang="en-US"/>
          </a:p>
        </p:txBody>
      </p:sp>
    </p:spTree>
    <p:extLst>
      <p:ext uri="{BB962C8B-B14F-4D97-AF65-F5344CB8AC3E}">
        <p14:creationId xmlns:p14="http://schemas.microsoft.com/office/powerpoint/2010/main" val="1931572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72963-284C-5DAC-6A54-ADDB95858D9F}"/>
              </a:ext>
            </a:extLst>
          </p:cNvPr>
          <p:cNvSpPr>
            <a:spLocks noGrp="1"/>
          </p:cNvSpPr>
          <p:nvPr>
            <p:ph type="ctrTitle"/>
          </p:nvPr>
        </p:nvSpPr>
        <p:spPr>
          <a:xfrm>
            <a:off x="237281" y="3025775"/>
            <a:ext cx="8669438" cy="800100"/>
          </a:xfrm>
        </p:spPr>
        <p:txBody>
          <a:bodyPr>
            <a:normAutofit fontScale="90000"/>
          </a:bodyPr>
          <a:lstStyle/>
          <a:p>
            <a:r>
              <a:rPr lang="en-US" altLang="zh-TW" dirty="0"/>
              <a:t>Thank you for your attention!</a:t>
            </a:r>
            <a:endParaRPr lang="zh-TW" altLang="en-US" dirty="0"/>
          </a:p>
        </p:txBody>
      </p:sp>
      <p:sp>
        <p:nvSpPr>
          <p:cNvPr id="4" name="投影片編號版面配置區 3">
            <a:extLst>
              <a:ext uri="{FF2B5EF4-FFF2-40B4-BE49-F238E27FC236}">
                <a16:creationId xmlns:a16="http://schemas.microsoft.com/office/drawing/2014/main" id="{488FBB4B-720F-DF93-14D9-677DA96B80AC}"/>
              </a:ext>
            </a:extLst>
          </p:cNvPr>
          <p:cNvSpPr>
            <a:spLocks noGrp="1"/>
          </p:cNvSpPr>
          <p:nvPr>
            <p:ph type="sldNum" sz="quarter" idx="12"/>
          </p:nvPr>
        </p:nvSpPr>
        <p:spPr/>
        <p:txBody>
          <a:bodyPr/>
          <a:lstStyle/>
          <a:p>
            <a:fld id="{90DEBA10-A8DF-4FD4-A4BF-31A9D19F603F}" type="slidenum">
              <a:rPr lang="zh-TW" altLang="en-US" smtClean="0"/>
              <a:t>57</a:t>
            </a:fld>
            <a:endParaRPr lang="zh-TW" altLang="en-US"/>
          </a:p>
        </p:txBody>
      </p:sp>
    </p:spTree>
    <p:extLst>
      <p:ext uri="{BB962C8B-B14F-4D97-AF65-F5344CB8AC3E}">
        <p14:creationId xmlns:p14="http://schemas.microsoft.com/office/powerpoint/2010/main" val="4140867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42381A-414F-82C9-A461-7468F0513067}"/>
              </a:ext>
            </a:extLst>
          </p:cNvPr>
          <p:cNvSpPr>
            <a:spLocks noGrp="1"/>
          </p:cNvSpPr>
          <p:nvPr>
            <p:ph type="sldNum" sz="quarter" idx="12"/>
          </p:nvPr>
        </p:nvSpPr>
        <p:spPr/>
        <p:txBody>
          <a:bodyPr/>
          <a:lstStyle/>
          <a:p>
            <a:fld id="{90DEBA10-A8DF-4FD4-A4BF-31A9D19F603F}" type="slidenum">
              <a:rPr lang="zh-TW" altLang="en-US" smtClean="0">
                <a:latin typeface="+mj-lt"/>
              </a:rPr>
              <a:t>58</a:t>
            </a:fld>
            <a:endParaRPr lang="zh-TW" altLang="en-US">
              <a:latin typeface="+mj-lt"/>
            </a:endParaRPr>
          </a:p>
        </p:txBody>
      </p:sp>
      <p:grpSp>
        <p:nvGrpSpPr>
          <p:cNvPr id="7" name="Group 6">
            <a:extLst>
              <a:ext uri="{FF2B5EF4-FFF2-40B4-BE49-F238E27FC236}">
                <a16:creationId xmlns:a16="http://schemas.microsoft.com/office/drawing/2014/main" id="{550F317D-B8A6-5F02-CCAA-702BC67FB60C}"/>
              </a:ext>
            </a:extLst>
          </p:cNvPr>
          <p:cNvGrpSpPr/>
          <p:nvPr/>
        </p:nvGrpSpPr>
        <p:grpSpPr>
          <a:xfrm>
            <a:off x="898907" y="2405389"/>
            <a:ext cx="7276968" cy="3250779"/>
            <a:chOff x="877459" y="2067745"/>
            <a:chExt cx="7276968" cy="3250779"/>
          </a:xfrm>
        </p:grpSpPr>
        <p:sp>
          <p:nvSpPr>
            <p:cNvPr id="8" name="矩形 9">
              <a:extLst>
                <a:ext uri="{FF2B5EF4-FFF2-40B4-BE49-F238E27FC236}">
                  <a16:creationId xmlns:a16="http://schemas.microsoft.com/office/drawing/2014/main" id="{751FAA5B-87FE-AE22-A824-58AC431B012B}"/>
                </a:ext>
              </a:extLst>
            </p:cNvPr>
            <p:cNvSpPr/>
            <p:nvPr/>
          </p:nvSpPr>
          <p:spPr>
            <a:xfrm rot="19800000">
              <a:off x="1123907" y="2757410"/>
              <a:ext cx="2487176" cy="110784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mj-lt"/>
              </a:endParaRPr>
            </a:p>
          </p:txBody>
        </p:sp>
        <p:sp>
          <p:nvSpPr>
            <p:cNvPr id="9" name="文字方塊 20">
              <a:extLst>
                <a:ext uri="{FF2B5EF4-FFF2-40B4-BE49-F238E27FC236}">
                  <a16:creationId xmlns:a16="http://schemas.microsoft.com/office/drawing/2014/main" id="{1ADD5369-37E0-2565-6B76-B097AC6566A4}"/>
                </a:ext>
              </a:extLst>
            </p:cNvPr>
            <p:cNvSpPr txBox="1"/>
            <p:nvPr/>
          </p:nvSpPr>
          <p:spPr>
            <a:xfrm>
              <a:off x="877459" y="4949192"/>
              <a:ext cx="3070071" cy="369332"/>
            </a:xfrm>
            <a:prstGeom prst="rect">
              <a:avLst/>
            </a:prstGeom>
            <a:noFill/>
          </p:spPr>
          <p:txBody>
            <a:bodyPr wrap="none" rtlCol="0">
              <a:spAutoFit/>
            </a:bodyPr>
            <a:lstStyle/>
            <a:p>
              <a:r>
                <a:rPr lang="en-US" altLang="zh-TW" dirty="0">
                  <a:latin typeface="+mj-lt"/>
                  <a:cs typeface="Times New Roman" panose="02020603050405020304" pitchFamily="18" charset="0"/>
                </a:rPr>
                <a:t>Exchangeability of Edges,</a:t>
              </a:r>
              <a:r>
                <a:rPr lang="zh-TW" altLang="en-US" dirty="0">
                  <a:latin typeface="+mj-lt"/>
                  <a:cs typeface="Times New Roman" panose="02020603050405020304" pitchFamily="18" charset="0"/>
                </a:rPr>
                <a:t> </a:t>
              </a:r>
              <a:r>
                <a:rPr lang="en-US" altLang="zh-TW" dirty="0">
                  <a:latin typeface="+mj-lt"/>
                  <a:cs typeface="Times New Roman" panose="02020603050405020304" pitchFamily="18" charset="0"/>
                </a:rPr>
                <a:t>EoE</a:t>
              </a:r>
              <a:endParaRPr lang="zh-TW" altLang="en-US" dirty="0">
                <a:latin typeface="+mj-lt"/>
                <a:cs typeface="Times New Roman" panose="02020603050405020304" pitchFamily="18" charset="0"/>
              </a:endParaRPr>
            </a:p>
          </p:txBody>
        </p:sp>
        <p:sp>
          <p:nvSpPr>
            <p:cNvPr id="10" name="矩形 21">
              <a:extLst>
                <a:ext uri="{FF2B5EF4-FFF2-40B4-BE49-F238E27FC236}">
                  <a16:creationId xmlns:a16="http://schemas.microsoft.com/office/drawing/2014/main" id="{889CA9EA-1FA9-E504-24AC-70DC9C629252}"/>
                </a:ext>
              </a:extLst>
            </p:cNvPr>
            <p:cNvSpPr/>
            <p:nvPr/>
          </p:nvSpPr>
          <p:spPr>
            <a:xfrm>
              <a:off x="5269973" y="3107148"/>
              <a:ext cx="2487176" cy="110784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2" name="橢圓 23">
              <a:extLst>
                <a:ext uri="{FF2B5EF4-FFF2-40B4-BE49-F238E27FC236}">
                  <a16:creationId xmlns:a16="http://schemas.microsoft.com/office/drawing/2014/main" id="{A5C00002-B9FC-CDFA-BAD2-056885D3CB7F}"/>
                </a:ext>
              </a:extLst>
            </p:cNvPr>
            <p:cNvSpPr/>
            <p:nvPr/>
          </p:nvSpPr>
          <p:spPr>
            <a:xfrm>
              <a:off x="2322495" y="326633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sp>
          <p:nvSpPr>
            <p:cNvPr id="13" name="矩形 24">
              <a:extLst>
                <a:ext uri="{FF2B5EF4-FFF2-40B4-BE49-F238E27FC236}">
                  <a16:creationId xmlns:a16="http://schemas.microsoft.com/office/drawing/2014/main" id="{BD4A8E0D-FCA5-4FFE-A783-A24E1DACEE0A}"/>
                </a:ext>
              </a:extLst>
            </p:cNvPr>
            <p:cNvSpPr/>
            <p:nvPr/>
          </p:nvSpPr>
          <p:spPr>
            <a:xfrm rot="19337674">
              <a:off x="1102929" y="2757410"/>
              <a:ext cx="2487176" cy="1107846"/>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mj-lt"/>
              </a:endParaRPr>
            </a:p>
          </p:txBody>
        </p:sp>
        <p:sp>
          <p:nvSpPr>
            <p:cNvPr id="14" name="矩形 25">
              <a:extLst>
                <a:ext uri="{FF2B5EF4-FFF2-40B4-BE49-F238E27FC236}">
                  <a16:creationId xmlns:a16="http://schemas.microsoft.com/office/drawing/2014/main" id="{937A1F08-BB54-C7F8-E4E4-ADDABEBE3712}"/>
                </a:ext>
              </a:extLst>
            </p:cNvPr>
            <p:cNvSpPr/>
            <p:nvPr/>
          </p:nvSpPr>
          <p:spPr>
            <a:xfrm rot="13994074">
              <a:off x="1123905" y="2757410"/>
              <a:ext cx="2487176" cy="1107846"/>
            </a:xfrm>
            <a:prstGeom prst="rect">
              <a:avLst/>
            </a:prstGeom>
            <a:noFill/>
            <a:ln w="28575">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5" name="矩形 26">
              <a:extLst>
                <a:ext uri="{FF2B5EF4-FFF2-40B4-BE49-F238E27FC236}">
                  <a16:creationId xmlns:a16="http://schemas.microsoft.com/office/drawing/2014/main" id="{024E95E4-CA09-C218-EF01-9ECA9C8B30CE}"/>
                </a:ext>
              </a:extLst>
            </p:cNvPr>
            <p:cNvSpPr/>
            <p:nvPr/>
          </p:nvSpPr>
          <p:spPr>
            <a:xfrm rot="21141664">
              <a:off x="5299888" y="3107149"/>
              <a:ext cx="2487176" cy="11078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6" name="文字方塊 27">
              <a:extLst>
                <a:ext uri="{FF2B5EF4-FFF2-40B4-BE49-F238E27FC236}">
                  <a16:creationId xmlns:a16="http://schemas.microsoft.com/office/drawing/2014/main" id="{077E137A-2F9F-86D7-5FB2-363DBCFFC52E}"/>
                </a:ext>
              </a:extLst>
            </p:cNvPr>
            <p:cNvSpPr txBox="1"/>
            <p:nvPr/>
          </p:nvSpPr>
          <p:spPr>
            <a:xfrm>
              <a:off x="5254578" y="4949192"/>
              <a:ext cx="2765950" cy="369332"/>
            </a:xfrm>
            <a:prstGeom prst="rect">
              <a:avLst/>
            </a:prstGeom>
            <a:noFill/>
          </p:spPr>
          <p:txBody>
            <a:bodyPr wrap="none" rtlCol="0">
              <a:spAutoFit/>
            </a:bodyPr>
            <a:lstStyle/>
            <a:p>
              <a:r>
                <a:rPr lang="en-US" altLang="zh-TW" dirty="0">
                  <a:solidFill>
                    <a:srgbClr val="121212"/>
                  </a:solidFill>
                  <a:latin typeface="+mj-lt"/>
                  <a:cs typeface="Times New Roman" panose="02020603050405020304" pitchFamily="18" charset="0"/>
                </a:rPr>
                <a:t>P</a:t>
              </a:r>
              <a:r>
                <a:rPr lang="en-US" altLang="zh-TW" b="0" i="0" dirty="0">
                  <a:solidFill>
                    <a:srgbClr val="121212"/>
                  </a:solidFill>
                  <a:effectLst/>
                  <a:latin typeface="+mj-lt"/>
                  <a:cs typeface="Times New Roman" panose="02020603050405020304" pitchFamily="18" charset="0"/>
                </a:rPr>
                <a:t>eriodicity of Angular</a:t>
              </a:r>
              <a:r>
                <a:rPr lang="en-US" altLang="zh-TW" dirty="0">
                  <a:solidFill>
                    <a:srgbClr val="121212"/>
                  </a:solidFill>
                  <a:latin typeface="+mj-lt"/>
                  <a:cs typeface="Times New Roman" panose="02020603050405020304" pitchFamily="18" charset="0"/>
                </a:rPr>
                <a:t>, </a:t>
              </a:r>
              <a:r>
                <a:rPr lang="en-US" altLang="zh-TW" b="0" i="0" dirty="0">
                  <a:solidFill>
                    <a:srgbClr val="121212"/>
                  </a:solidFill>
                  <a:effectLst/>
                  <a:latin typeface="+mj-lt"/>
                  <a:cs typeface="Times New Roman" panose="02020603050405020304" pitchFamily="18" charset="0"/>
                </a:rPr>
                <a:t>PoA</a:t>
              </a:r>
              <a:endParaRPr lang="zh-TW" altLang="en-US" dirty="0">
                <a:latin typeface="+mj-lt"/>
                <a:cs typeface="Times New Roman" panose="02020603050405020304" pitchFamily="18" charset="0"/>
              </a:endParaRPr>
            </a:p>
          </p:txBody>
        </p:sp>
        <p:sp>
          <p:nvSpPr>
            <p:cNvPr id="17" name="矩形 28">
              <a:extLst>
                <a:ext uri="{FF2B5EF4-FFF2-40B4-BE49-F238E27FC236}">
                  <a16:creationId xmlns:a16="http://schemas.microsoft.com/office/drawing/2014/main" id="{D2FCEE84-624C-E403-A226-0AE66470CB55}"/>
                </a:ext>
              </a:extLst>
            </p:cNvPr>
            <p:cNvSpPr/>
            <p:nvPr/>
          </p:nvSpPr>
          <p:spPr>
            <a:xfrm rot="389178">
              <a:off x="5269973" y="3107148"/>
              <a:ext cx="2487176" cy="1107846"/>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sp>
          <p:nvSpPr>
            <p:cNvPr id="18" name="橢圓 29">
              <a:extLst>
                <a:ext uri="{FF2B5EF4-FFF2-40B4-BE49-F238E27FC236}">
                  <a16:creationId xmlns:a16="http://schemas.microsoft.com/office/drawing/2014/main" id="{0DA3225B-6720-4E51-D1DF-38D8B5D8DDFC}"/>
                </a:ext>
              </a:extLst>
            </p:cNvPr>
            <p:cNvSpPr/>
            <p:nvPr/>
          </p:nvSpPr>
          <p:spPr>
            <a:xfrm>
              <a:off x="6513561" y="361607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mc:AlternateContent xmlns:mc="http://schemas.openxmlformats.org/markup-compatibility/2006" xmlns:a14="http://schemas.microsoft.com/office/drawing/2010/main">
          <mc:Choice Requires="a14">
            <p:sp>
              <p:nvSpPr>
                <p:cNvPr id="19" name="文字方塊 30">
                  <a:extLst>
                    <a:ext uri="{FF2B5EF4-FFF2-40B4-BE49-F238E27FC236}">
                      <a16:creationId xmlns:a16="http://schemas.microsoft.com/office/drawing/2014/main" id="{12583302-ECAE-6090-8874-0D277B145574}"/>
                    </a:ext>
                  </a:extLst>
                </p:cNvPr>
                <p:cNvSpPr txBox="1"/>
                <p:nvPr/>
              </p:nvSpPr>
              <p:spPr>
                <a:xfrm>
                  <a:off x="7588311" y="2594659"/>
                  <a:ext cx="566116"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rgbClr val="FF0000"/>
                                </a:solidFill>
                                <a:latin typeface="Cambria Math" panose="02040503050406030204" pitchFamily="18" charset="0"/>
                              </a:rPr>
                            </m:ctrlPr>
                          </m:sSupPr>
                          <m:e>
                            <m:r>
                              <a:rPr lang="en-US" altLang="zh-TW" b="0" i="1" smtClean="0">
                                <a:solidFill>
                                  <a:srgbClr val="FF0000"/>
                                </a:solidFill>
                                <a:latin typeface="Cambria Math" panose="02040503050406030204" pitchFamily="18" charset="0"/>
                              </a:rPr>
                              <m:t>20</m:t>
                            </m:r>
                          </m:e>
                          <m:sup>
                            <m:r>
                              <a:rPr lang="en-US" altLang="zh-TW" i="1" smtClean="0">
                                <a:solidFill>
                                  <a:srgbClr val="FF0000"/>
                                </a:solidFill>
                                <a:latin typeface="Cambria Math" panose="02040503050406030204" pitchFamily="18" charset="0"/>
                                <a:ea typeface="Cambria Math" panose="02040503050406030204" pitchFamily="18" charset="0"/>
                              </a:rPr>
                              <m:t>°</m:t>
                            </m:r>
                          </m:sup>
                        </m:sSup>
                      </m:oMath>
                    </m:oMathPara>
                  </a14:m>
                  <a:endParaRPr lang="zh-TW" altLang="en-US" dirty="0">
                    <a:solidFill>
                      <a:srgbClr val="FF0000"/>
                    </a:solidFill>
                    <a:latin typeface="+mj-lt"/>
                  </a:endParaRPr>
                </a:p>
              </p:txBody>
            </p:sp>
          </mc:Choice>
          <mc:Fallback xmlns="">
            <p:sp>
              <p:nvSpPr>
                <p:cNvPr id="19" name="文字方塊 30">
                  <a:extLst>
                    <a:ext uri="{FF2B5EF4-FFF2-40B4-BE49-F238E27FC236}">
                      <a16:creationId xmlns:a16="http://schemas.microsoft.com/office/drawing/2014/main" id="{12583302-ECAE-6090-8874-0D277B145574}"/>
                    </a:ext>
                  </a:extLst>
                </p:cNvPr>
                <p:cNvSpPr txBox="1">
                  <a:spLocks noRot="1" noChangeAspect="1" noMove="1" noResize="1" noEditPoints="1" noAdjustHandles="1" noChangeArrowheads="1" noChangeShapeType="1" noTextEdit="1"/>
                </p:cNvSpPr>
                <p:nvPr/>
              </p:nvSpPr>
              <p:spPr>
                <a:xfrm>
                  <a:off x="7588311" y="2594659"/>
                  <a:ext cx="566116" cy="375552"/>
                </a:xfrm>
                <a:prstGeom prst="rect">
                  <a:avLst/>
                </a:prstGeom>
                <a:blipFill>
                  <a:blip r:embed="rId3"/>
                  <a:stretch>
                    <a:fillRect/>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20" name="文字方塊 31">
                  <a:extLst>
                    <a:ext uri="{FF2B5EF4-FFF2-40B4-BE49-F238E27FC236}">
                      <a16:creationId xmlns:a16="http://schemas.microsoft.com/office/drawing/2014/main" id="{02EC1650-22C3-E617-DB36-A5AD2BBEB65B}"/>
                    </a:ext>
                  </a:extLst>
                </p:cNvPr>
                <p:cNvSpPr txBox="1"/>
                <p:nvPr/>
              </p:nvSpPr>
              <p:spPr>
                <a:xfrm>
                  <a:off x="4986915" y="2658564"/>
                  <a:ext cx="694357"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rgbClr val="FFC000"/>
                                </a:solidFill>
                                <a:latin typeface="Cambria Math" panose="02040503050406030204" pitchFamily="18" charset="0"/>
                              </a:rPr>
                            </m:ctrlPr>
                          </m:sSupPr>
                          <m:e>
                            <m:r>
                              <a:rPr lang="en-US" altLang="zh-TW" b="0" i="1" smtClean="0">
                                <a:solidFill>
                                  <a:srgbClr val="FFC000"/>
                                </a:solidFill>
                                <a:latin typeface="Cambria Math" panose="02040503050406030204" pitchFamily="18" charset="0"/>
                              </a:rPr>
                              <m:t>170</m:t>
                            </m:r>
                          </m:e>
                          <m:sup>
                            <m:r>
                              <a:rPr lang="en-US" altLang="zh-TW" i="1" smtClean="0">
                                <a:solidFill>
                                  <a:srgbClr val="FFC000"/>
                                </a:solidFill>
                                <a:latin typeface="Cambria Math" panose="02040503050406030204" pitchFamily="18" charset="0"/>
                                <a:ea typeface="Cambria Math" panose="02040503050406030204" pitchFamily="18" charset="0"/>
                              </a:rPr>
                              <m:t>°</m:t>
                            </m:r>
                          </m:sup>
                        </m:sSup>
                      </m:oMath>
                    </m:oMathPara>
                  </a14:m>
                  <a:endParaRPr lang="zh-TW" altLang="en-US" dirty="0">
                    <a:solidFill>
                      <a:srgbClr val="FFC000"/>
                    </a:solidFill>
                    <a:latin typeface="+mj-lt"/>
                  </a:endParaRPr>
                </a:p>
              </p:txBody>
            </p:sp>
          </mc:Choice>
          <mc:Fallback xmlns="">
            <p:sp>
              <p:nvSpPr>
                <p:cNvPr id="20" name="文字方塊 31">
                  <a:extLst>
                    <a:ext uri="{FF2B5EF4-FFF2-40B4-BE49-F238E27FC236}">
                      <a16:creationId xmlns:a16="http://schemas.microsoft.com/office/drawing/2014/main" id="{02EC1650-22C3-E617-DB36-A5AD2BBEB65B}"/>
                    </a:ext>
                  </a:extLst>
                </p:cNvPr>
                <p:cNvSpPr txBox="1">
                  <a:spLocks noRot="1" noChangeAspect="1" noMove="1" noResize="1" noEditPoints="1" noAdjustHandles="1" noChangeArrowheads="1" noChangeShapeType="1" noTextEdit="1"/>
                </p:cNvSpPr>
                <p:nvPr/>
              </p:nvSpPr>
              <p:spPr>
                <a:xfrm>
                  <a:off x="4986915" y="2658564"/>
                  <a:ext cx="694357" cy="375552"/>
                </a:xfrm>
                <a:prstGeom prst="rect">
                  <a:avLst/>
                </a:prstGeom>
                <a:blipFill>
                  <a:blip r:embed="rId4"/>
                  <a:stretch>
                    <a:fillRect/>
                  </a:stretch>
                </a:blipFill>
              </p:spPr>
              <p:txBody>
                <a:bodyPr/>
                <a:lstStyle/>
                <a:p>
                  <a:r>
                    <a:rPr lang="en-TW">
                      <a:noFill/>
                    </a:rPr>
                    <a:t> </a:t>
                  </a:r>
                </a:p>
              </p:txBody>
            </p:sp>
          </mc:Fallback>
        </mc:AlternateContent>
      </p:grpSp>
      <p:sp>
        <p:nvSpPr>
          <p:cNvPr id="21" name="Title 1">
            <a:extLst>
              <a:ext uri="{FF2B5EF4-FFF2-40B4-BE49-F238E27FC236}">
                <a16:creationId xmlns:a16="http://schemas.microsoft.com/office/drawing/2014/main" id="{31E128F5-E0EF-DCA6-3005-55355BE0CAD8}"/>
              </a:ext>
            </a:extLst>
          </p:cNvPr>
          <p:cNvSpPr txBox="1">
            <a:spLocks/>
          </p:cNvSpPr>
          <p:nvPr/>
        </p:nvSpPr>
        <p:spPr>
          <a:xfrm>
            <a:off x="628650" y="365126"/>
            <a:ext cx="78867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dirty="0">
                <a:cs typeface="Consolas" panose="020B0609020204030204" pitchFamily="49" charset="0"/>
              </a:rPr>
              <a:t>Problems</a:t>
            </a:r>
          </a:p>
        </p:txBody>
      </p:sp>
    </p:spTree>
    <p:extLst>
      <p:ext uri="{BB962C8B-B14F-4D97-AF65-F5344CB8AC3E}">
        <p14:creationId xmlns:p14="http://schemas.microsoft.com/office/powerpoint/2010/main" val="319990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Two-stage</a:t>
            </a:r>
            <a:r>
              <a:rPr lang="zh-TW" altLang="en-US" dirty="0"/>
              <a:t> </a:t>
            </a:r>
            <a:r>
              <a:rPr lang="en-US" altLang="zh-TW" dirty="0"/>
              <a:t>object detection</a:t>
            </a:r>
            <a:endParaRPr lang="zh-TW" altLang="en-US" dirty="0"/>
          </a:p>
        </p:txBody>
      </p:sp>
      <p:sp>
        <p:nvSpPr>
          <p:cNvPr id="3" name="內容版面配置區 2">
            <a:extLst>
              <a:ext uri="{FF2B5EF4-FFF2-40B4-BE49-F238E27FC236}">
                <a16:creationId xmlns:a16="http://schemas.microsoft.com/office/drawing/2014/main" id="{96BDF315-0353-DDB7-C6F4-74CBFBB238A5}"/>
              </a:ext>
            </a:extLst>
          </p:cNvPr>
          <p:cNvSpPr>
            <a:spLocks noGrp="1"/>
          </p:cNvSpPr>
          <p:nvPr>
            <p:ph idx="1"/>
          </p:nvPr>
        </p:nvSpPr>
        <p:spPr>
          <a:xfrm>
            <a:off x="628650" y="1690689"/>
            <a:ext cx="7886700" cy="4351338"/>
          </a:xfrm>
        </p:spPr>
        <p:txBody>
          <a:bodyPr/>
          <a:lstStyle/>
          <a:p>
            <a:r>
              <a:rPr lang="en-US" altLang="zh-TW" dirty="0"/>
              <a:t>R-CNN</a:t>
            </a:r>
          </a:p>
          <a:p>
            <a:pPr lvl="1"/>
            <a:r>
              <a:rPr lang="en-US" altLang="zh-TW" dirty="0"/>
              <a:t>Region-based CNN</a:t>
            </a:r>
          </a:p>
          <a:p>
            <a:pPr lvl="1"/>
            <a:r>
              <a:rPr lang="en-US" altLang="zh-TW" dirty="0"/>
              <a:t>Region Proposal</a:t>
            </a:r>
          </a:p>
          <a:p>
            <a:pPr lvl="1"/>
            <a:r>
              <a:rPr lang="en-US" altLang="zh-TW" dirty="0"/>
              <a:t>Selective Search</a:t>
            </a:r>
          </a:p>
          <a:p>
            <a:pPr lvl="1"/>
            <a:endParaRPr lang="en-US" altLang="zh-TW" dirty="0"/>
          </a:p>
        </p:txBody>
      </p:sp>
      <p:pic>
        <p:nvPicPr>
          <p:cNvPr id="5" name="圖片 4">
            <a:extLst>
              <a:ext uri="{FF2B5EF4-FFF2-40B4-BE49-F238E27FC236}">
                <a16:creationId xmlns:a16="http://schemas.microsoft.com/office/drawing/2014/main" id="{77075468-25A3-3CB7-4786-C8B4050524BE}"/>
              </a:ext>
            </a:extLst>
          </p:cNvPr>
          <p:cNvPicPr>
            <a:picLocks noChangeAspect="1"/>
          </p:cNvPicPr>
          <p:nvPr/>
        </p:nvPicPr>
        <p:blipFill>
          <a:blip r:embed="rId3"/>
          <a:stretch>
            <a:fillRect/>
          </a:stretch>
        </p:blipFill>
        <p:spPr>
          <a:xfrm>
            <a:off x="558420" y="3361532"/>
            <a:ext cx="8027160" cy="2837657"/>
          </a:xfrm>
          <a:prstGeom prst="rect">
            <a:avLst/>
          </a:prstGeom>
        </p:spPr>
      </p:pic>
      <p:sp>
        <p:nvSpPr>
          <p:cNvPr id="4" name="投影片編號版面配置區 3">
            <a:extLst>
              <a:ext uri="{FF2B5EF4-FFF2-40B4-BE49-F238E27FC236}">
                <a16:creationId xmlns:a16="http://schemas.microsoft.com/office/drawing/2014/main" id="{DABD46CE-6009-FBD1-E5DE-17578F9CA514}"/>
              </a:ext>
            </a:extLst>
          </p:cNvPr>
          <p:cNvSpPr>
            <a:spLocks noGrp="1"/>
          </p:cNvSpPr>
          <p:nvPr>
            <p:ph type="sldNum" sz="quarter" idx="12"/>
          </p:nvPr>
        </p:nvSpPr>
        <p:spPr/>
        <p:txBody>
          <a:bodyPr/>
          <a:lstStyle/>
          <a:p>
            <a:fld id="{90DEBA10-A8DF-4FD4-A4BF-31A9D19F603F}" type="slidenum">
              <a:rPr lang="zh-TW" altLang="en-US" smtClean="0"/>
              <a:t>6</a:t>
            </a:fld>
            <a:endParaRPr lang="zh-TW" altLang="en-US"/>
          </a:p>
        </p:txBody>
      </p:sp>
      <p:sp>
        <p:nvSpPr>
          <p:cNvPr id="6" name="矩形 5">
            <a:extLst>
              <a:ext uri="{FF2B5EF4-FFF2-40B4-BE49-F238E27FC236}">
                <a16:creationId xmlns:a16="http://schemas.microsoft.com/office/drawing/2014/main" id="{E6D1B05A-ECA3-E4F4-D849-DB3435B72338}"/>
              </a:ext>
            </a:extLst>
          </p:cNvPr>
          <p:cNvSpPr/>
          <p:nvPr/>
        </p:nvSpPr>
        <p:spPr>
          <a:xfrm>
            <a:off x="2705303" y="6231136"/>
            <a:ext cx="3733394" cy="307777"/>
          </a:xfrm>
          <a:prstGeom prst="rect">
            <a:avLst/>
          </a:prstGeom>
        </p:spPr>
        <p:txBody>
          <a:bodyPr wrap="none">
            <a:spAutoFit/>
          </a:bodyPr>
          <a:lstStyle/>
          <a:p>
            <a:r>
              <a:rPr lang="en-US" altLang="zh-TW" sz="1400" dirty="0">
                <a:latin typeface="Times New Roman" panose="02020603050405020304" pitchFamily="18" charset="0"/>
                <a:cs typeface="Times New Roman" panose="02020603050405020304" pitchFamily="18" charset="0"/>
              </a:rPr>
              <a:t>[source]R-CNN: https://arxiv.org/abs/1311.2524</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114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Two-stage</a:t>
            </a:r>
            <a:r>
              <a:rPr lang="zh-TW" altLang="en-US" dirty="0"/>
              <a:t> </a:t>
            </a:r>
            <a:r>
              <a:rPr lang="en-US" altLang="zh-TW" dirty="0"/>
              <a:t>object detection</a:t>
            </a:r>
            <a:endParaRPr lang="zh-TW" altLang="en-US" dirty="0"/>
          </a:p>
        </p:txBody>
      </p:sp>
      <p:sp>
        <p:nvSpPr>
          <p:cNvPr id="3" name="內容版面配置區 2">
            <a:extLst>
              <a:ext uri="{FF2B5EF4-FFF2-40B4-BE49-F238E27FC236}">
                <a16:creationId xmlns:a16="http://schemas.microsoft.com/office/drawing/2014/main" id="{96BDF315-0353-DDB7-C6F4-74CBFBB238A5}"/>
              </a:ext>
            </a:extLst>
          </p:cNvPr>
          <p:cNvSpPr>
            <a:spLocks noGrp="1"/>
          </p:cNvSpPr>
          <p:nvPr>
            <p:ph idx="1"/>
          </p:nvPr>
        </p:nvSpPr>
        <p:spPr>
          <a:xfrm>
            <a:off x="628650" y="1690689"/>
            <a:ext cx="7886700" cy="4351338"/>
          </a:xfrm>
        </p:spPr>
        <p:txBody>
          <a:bodyPr/>
          <a:lstStyle/>
          <a:p>
            <a:r>
              <a:rPr lang="en-US" altLang="zh-TW" dirty="0"/>
              <a:t>Fast R-CNN</a:t>
            </a:r>
          </a:p>
          <a:p>
            <a:pPr lvl="1"/>
            <a:r>
              <a:rPr lang="en-US" altLang="zh-TW" dirty="0"/>
              <a:t>Combine into one CNN network </a:t>
            </a:r>
          </a:p>
          <a:p>
            <a:pPr lvl="1"/>
            <a:endParaRPr lang="en-US" altLang="zh-TW" dirty="0"/>
          </a:p>
        </p:txBody>
      </p:sp>
      <p:sp>
        <p:nvSpPr>
          <p:cNvPr id="4" name="投影片編號版面配置區 3">
            <a:extLst>
              <a:ext uri="{FF2B5EF4-FFF2-40B4-BE49-F238E27FC236}">
                <a16:creationId xmlns:a16="http://schemas.microsoft.com/office/drawing/2014/main" id="{DABD46CE-6009-FBD1-E5DE-17578F9CA514}"/>
              </a:ext>
            </a:extLst>
          </p:cNvPr>
          <p:cNvSpPr>
            <a:spLocks noGrp="1"/>
          </p:cNvSpPr>
          <p:nvPr>
            <p:ph type="sldNum" sz="quarter" idx="12"/>
          </p:nvPr>
        </p:nvSpPr>
        <p:spPr/>
        <p:txBody>
          <a:bodyPr/>
          <a:lstStyle/>
          <a:p>
            <a:fld id="{90DEBA10-A8DF-4FD4-A4BF-31A9D19F603F}" type="slidenum">
              <a:rPr lang="zh-TW" altLang="en-US" smtClean="0"/>
              <a:t>7</a:t>
            </a:fld>
            <a:endParaRPr lang="zh-TW" altLang="en-US"/>
          </a:p>
        </p:txBody>
      </p:sp>
      <p:sp>
        <p:nvSpPr>
          <p:cNvPr id="6" name="矩形 5">
            <a:extLst>
              <a:ext uri="{FF2B5EF4-FFF2-40B4-BE49-F238E27FC236}">
                <a16:creationId xmlns:a16="http://schemas.microsoft.com/office/drawing/2014/main" id="{E6D1B05A-ECA3-E4F4-D849-DB3435B72338}"/>
              </a:ext>
            </a:extLst>
          </p:cNvPr>
          <p:cNvSpPr/>
          <p:nvPr/>
        </p:nvSpPr>
        <p:spPr>
          <a:xfrm>
            <a:off x="2705302" y="5944626"/>
            <a:ext cx="4100290" cy="307777"/>
          </a:xfrm>
          <a:prstGeom prst="rect">
            <a:avLst/>
          </a:prstGeom>
        </p:spPr>
        <p:txBody>
          <a:bodyPr wrap="none">
            <a:spAutoFit/>
          </a:bodyPr>
          <a:lstStyle/>
          <a:p>
            <a:r>
              <a:rPr lang="en-US" altLang="zh-TW" sz="1400" dirty="0">
                <a:latin typeface="Times New Roman" panose="02020603050405020304" pitchFamily="18" charset="0"/>
                <a:cs typeface="Times New Roman" panose="02020603050405020304" pitchFamily="18" charset="0"/>
              </a:rPr>
              <a:t>[source]Fast R-CNN: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/abs/1504.08083</a:t>
            </a:r>
            <a:endParaRPr lang="zh-TW" altLang="en-US"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829225D-E6F9-6F9E-8B7A-AA34B5488953}"/>
              </a:ext>
            </a:extLst>
          </p:cNvPr>
          <p:cNvPicPr>
            <a:picLocks noChangeAspect="1"/>
          </p:cNvPicPr>
          <p:nvPr/>
        </p:nvPicPr>
        <p:blipFill>
          <a:blip r:embed="rId3"/>
          <a:stretch>
            <a:fillRect/>
          </a:stretch>
        </p:blipFill>
        <p:spPr>
          <a:xfrm>
            <a:off x="664093" y="2638692"/>
            <a:ext cx="7815813" cy="3290360"/>
          </a:xfrm>
          <a:prstGeom prst="rect">
            <a:avLst/>
          </a:prstGeom>
        </p:spPr>
      </p:pic>
    </p:spTree>
    <p:extLst>
      <p:ext uri="{BB962C8B-B14F-4D97-AF65-F5344CB8AC3E}">
        <p14:creationId xmlns:p14="http://schemas.microsoft.com/office/powerpoint/2010/main" val="197838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One-stage</a:t>
            </a:r>
            <a:r>
              <a:rPr lang="zh-TW" altLang="en-US" dirty="0"/>
              <a:t> </a:t>
            </a:r>
            <a:r>
              <a:rPr lang="en-US" altLang="zh-TW" dirty="0"/>
              <a:t>object detection</a:t>
            </a:r>
            <a:endParaRPr lang="zh-TW" altLang="en-US" dirty="0"/>
          </a:p>
        </p:txBody>
      </p:sp>
      <p:pic>
        <p:nvPicPr>
          <p:cNvPr id="4" name="圖片 3">
            <a:extLst>
              <a:ext uri="{FF2B5EF4-FFF2-40B4-BE49-F238E27FC236}">
                <a16:creationId xmlns:a16="http://schemas.microsoft.com/office/drawing/2014/main" id="{239CB784-E7FA-16C8-6F6D-25746C867F61}"/>
              </a:ext>
            </a:extLst>
          </p:cNvPr>
          <p:cNvPicPr>
            <a:picLocks noChangeAspect="1"/>
          </p:cNvPicPr>
          <p:nvPr/>
        </p:nvPicPr>
        <p:blipFill>
          <a:blip r:embed="rId3"/>
          <a:stretch>
            <a:fillRect/>
          </a:stretch>
        </p:blipFill>
        <p:spPr>
          <a:xfrm>
            <a:off x="1888008" y="2950816"/>
            <a:ext cx="5367984" cy="3401328"/>
          </a:xfrm>
          <a:prstGeom prst="rect">
            <a:avLst/>
          </a:prstGeom>
        </p:spPr>
      </p:pic>
      <p:sp>
        <p:nvSpPr>
          <p:cNvPr id="3" name="內容版面配置區 2">
            <a:extLst>
              <a:ext uri="{FF2B5EF4-FFF2-40B4-BE49-F238E27FC236}">
                <a16:creationId xmlns:a16="http://schemas.microsoft.com/office/drawing/2014/main" id="{96BDF315-0353-DDB7-C6F4-74CBFBB238A5}"/>
              </a:ext>
            </a:extLst>
          </p:cNvPr>
          <p:cNvSpPr>
            <a:spLocks noGrp="1"/>
          </p:cNvSpPr>
          <p:nvPr>
            <p:ph idx="1"/>
          </p:nvPr>
        </p:nvSpPr>
        <p:spPr>
          <a:xfrm>
            <a:off x="628650" y="1690689"/>
            <a:ext cx="7886700" cy="4351338"/>
          </a:xfrm>
        </p:spPr>
        <p:txBody>
          <a:bodyPr/>
          <a:lstStyle/>
          <a:p>
            <a:r>
              <a:rPr lang="en-US" altLang="zh-TW" dirty="0"/>
              <a:t>YOLO</a:t>
            </a:r>
          </a:p>
          <a:p>
            <a:pPr lvl="1"/>
            <a:r>
              <a:rPr lang="en-US" altLang="zh-TW" dirty="0"/>
              <a:t>Region-free CNN</a:t>
            </a:r>
          </a:p>
          <a:p>
            <a:pPr lvl="1"/>
            <a:r>
              <a:rPr lang="en-US" altLang="zh-TW" dirty="0"/>
              <a:t>Real time Object Detection</a:t>
            </a:r>
          </a:p>
          <a:p>
            <a:pPr lvl="1"/>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8</a:t>
            </a:fld>
            <a:endParaRPr lang="zh-TW" altLang="en-US"/>
          </a:p>
        </p:txBody>
      </p:sp>
      <p:sp>
        <p:nvSpPr>
          <p:cNvPr id="9" name="文字方塊 8">
            <a:extLst>
              <a:ext uri="{FF2B5EF4-FFF2-40B4-BE49-F238E27FC236}">
                <a16:creationId xmlns:a16="http://schemas.microsoft.com/office/drawing/2014/main" id="{13562300-5CFB-08EA-3B4E-341204A9C302}"/>
              </a:ext>
            </a:extLst>
          </p:cNvPr>
          <p:cNvSpPr txBox="1"/>
          <p:nvPr/>
        </p:nvSpPr>
        <p:spPr>
          <a:xfrm>
            <a:off x="1659835" y="6308208"/>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[source]YOLOv1: https://arxiv.org/abs/1506.02640</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699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690689"/>
            <a:ext cx="7886700" cy="4665662"/>
          </a:xfrm>
        </p:spPr>
        <p:txBody>
          <a:bodyPr>
            <a:normAutofit/>
          </a:bodyPr>
          <a:lstStyle/>
          <a:p>
            <a:r>
              <a:rPr lang="en-US" altLang="zh-TW" dirty="0"/>
              <a:t>Introduction</a:t>
            </a:r>
          </a:p>
          <a:p>
            <a:r>
              <a:rPr lang="en-US" altLang="zh-TW" dirty="0"/>
              <a:t>Literature Review</a:t>
            </a:r>
          </a:p>
          <a:p>
            <a:pPr lvl="1"/>
            <a:r>
              <a:rPr lang="en-US" altLang="zh-TW" sz="2400" dirty="0"/>
              <a:t>Object Detection</a:t>
            </a:r>
          </a:p>
          <a:p>
            <a:pPr lvl="1"/>
            <a:r>
              <a:rPr lang="en-US" altLang="zh-TW" sz="2400" dirty="0">
                <a:solidFill>
                  <a:srgbClr val="FF0000"/>
                </a:solidFill>
              </a:rPr>
              <a:t>Oriented Object Detection</a:t>
            </a:r>
            <a:endParaRPr lang="en-US" altLang="zh-TW" sz="2400" dirty="0"/>
          </a:p>
          <a:p>
            <a:r>
              <a:rPr lang="en-US" altLang="zh-TW" dirty="0"/>
              <a:t>Methodology </a:t>
            </a:r>
          </a:p>
          <a:p>
            <a:r>
              <a:rPr lang="en-US" altLang="zh-TW" dirty="0"/>
              <a:t>Experiments</a:t>
            </a: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9</a:t>
            </a:fld>
            <a:endParaRPr lang="zh-TW" altLang="en-US"/>
          </a:p>
        </p:txBody>
      </p:sp>
    </p:spTree>
    <p:extLst>
      <p:ext uri="{BB962C8B-B14F-4D97-AF65-F5344CB8AC3E}">
        <p14:creationId xmlns:p14="http://schemas.microsoft.com/office/powerpoint/2010/main" val="206122490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26558</TotalTime>
  <Words>4047</Words>
  <Application>Microsoft Macintosh PowerPoint</Application>
  <PresentationFormat>On-screen Show (4:3)</PresentationFormat>
  <Paragraphs>721</Paragraphs>
  <Slides>58</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Cambria Math</vt:lpstr>
      <vt:lpstr>Helvetica Neue</vt:lpstr>
      <vt:lpstr>Roboto</vt:lpstr>
      <vt:lpstr>Times New Roman</vt:lpstr>
      <vt:lpstr>Office 佈景主題</vt:lpstr>
      <vt:lpstr>基於YOLOv7之旋轉物件辨識方法 An Oriented Object Detection Based on YOLOv7 </vt:lpstr>
      <vt:lpstr>Outline</vt:lpstr>
      <vt:lpstr>Outline</vt:lpstr>
      <vt:lpstr>Motivation</vt:lpstr>
      <vt:lpstr>Outline</vt:lpstr>
      <vt:lpstr>Two-stage object detection</vt:lpstr>
      <vt:lpstr>Two-stage object detection</vt:lpstr>
      <vt:lpstr>One-stage object detection</vt:lpstr>
      <vt:lpstr>Outline</vt:lpstr>
      <vt:lpstr>Regression-based</vt:lpstr>
      <vt:lpstr>Regression-based</vt:lpstr>
      <vt:lpstr>Loss Function Modifications</vt:lpstr>
      <vt:lpstr>Loss Function Modifications</vt:lpstr>
      <vt:lpstr>Outline</vt:lpstr>
      <vt:lpstr>Flow Chart</vt:lpstr>
      <vt:lpstr>Outline</vt:lpstr>
      <vt:lpstr>YOLOv7</vt:lpstr>
      <vt:lpstr>YOLOv7</vt:lpstr>
      <vt:lpstr>YOLOv7</vt:lpstr>
      <vt:lpstr>YOLOv7</vt:lpstr>
      <vt:lpstr>Outline</vt:lpstr>
      <vt:lpstr>Angle Definition</vt:lpstr>
      <vt:lpstr>Detection Head</vt:lpstr>
      <vt:lpstr>Detection Head</vt:lpstr>
      <vt:lpstr>Detection Head</vt:lpstr>
      <vt:lpstr>Outline</vt:lpstr>
      <vt:lpstr>Mosaic Data Augmentation</vt:lpstr>
      <vt:lpstr>Flip up-down Data Augmentation</vt:lpstr>
      <vt:lpstr>Flip left-right Data Augmentation</vt:lpstr>
      <vt:lpstr>Outline</vt:lpstr>
      <vt:lpstr>Architecture</vt:lpstr>
      <vt:lpstr>Loss</vt:lpstr>
      <vt:lpstr>min_angle_diff</vt:lpstr>
      <vt:lpstr>L_IoU &amp; L_radian Combinations</vt:lpstr>
      <vt:lpstr>Outline</vt:lpstr>
      <vt:lpstr>Docker Container</vt:lpstr>
      <vt:lpstr>Outline</vt:lpstr>
      <vt:lpstr>DOTA1.0</vt:lpstr>
      <vt:lpstr>DOTA1.0</vt:lpstr>
      <vt:lpstr>DOTA1.0</vt:lpstr>
      <vt:lpstr>DOTA1.0</vt:lpstr>
      <vt:lpstr>Outline</vt:lpstr>
      <vt:lpstr>Results</vt:lpstr>
      <vt:lpstr>Experiment 1: Baseline</vt:lpstr>
      <vt:lpstr>PowerPoint Presentation</vt:lpstr>
      <vt:lpstr>Experiment 2: Combine Losses</vt:lpstr>
      <vt:lpstr>Experiment 2: Comparison</vt:lpstr>
      <vt:lpstr>Per Class Precision</vt:lpstr>
      <vt:lpstr>Experiment 2: Comparison</vt:lpstr>
      <vt:lpstr>Experiment 2: Comparison</vt:lpstr>
      <vt:lpstr>Experiment 2: Comparison</vt:lpstr>
      <vt:lpstr>Experiment 2: Comparison</vt:lpstr>
      <vt:lpstr>Experiment 2: Comparison</vt:lpstr>
      <vt:lpstr>Experiment 2: Bad results</vt:lpstr>
      <vt:lpstr>Experiment 3: IoU Methods</vt:lpstr>
      <vt:lpstr>Conclusion</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 trained by Slowfast</dc:title>
  <dc:creator>凱丞 莊</dc:creator>
  <cp:lastModifiedBy>popshia</cp:lastModifiedBy>
  <cp:revision>701</cp:revision>
  <dcterms:created xsi:type="dcterms:W3CDTF">2021-09-05T13:31:10Z</dcterms:created>
  <dcterms:modified xsi:type="dcterms:W3CDTF">2023-07-18T03:15:56Z</dcterms:modified>
</cp:coreProperties>
</file>